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Merriweather" panose="00000500000000000000" pitchFamily="2" charset="0"/>
      <p:regular r:id="rId15"/>
      <p:bold r:id="rId16"/>
      <p:italic r:id="rId17"/>
      <p:boldItalic r:id="rId18"/>
    </p:embeddedFont>
    <p:embeddedFont>
      <p:font typeface="Prata" panose="020B0604020202020204" charset="0"/>
      <p:regular r:id="rId19"/>
    </p:embeddedFont>
    <p:embeddedFont>
      <p:font typeface="Raleway"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53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4684"/>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F2E782"/>
                </a:solidFill>
                <a:latin typeface="Prata" pitchFamily="34" charset="0"/>
                <a:ea typeface="Prata" pitchFamily="34" charset="-122"/>
                <a:cs typeface="Prata" pitchFamily="34" charset="-120"/>
              </a:rPr>
              <a:t>Báo cáo Phân tích Dữ liệu Khám phá (EDA) về Khách hàng Rời bỏ Dịch vụ Ngân hàng</a:t>
            </a: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42699"/>
            <a:ext cx="9094708"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Roboto" panose="02000000000000000000" pitchFamily="2" charset="0"/>
                <a:ea typeface="Roboto" panose="02000000000000000000" pitchFamily="2" charset="0"/>
                <a:cs typeface="Prata" pitchFamily="34" charset="-120"/>
              </a:rPr>
              <a:t>Mục tiêu Phân tích Khách hàng Rời bỏ</a:t>
            </a:r>
            <a:endParaRPr lang="en-US" sz="3900" dirty="0">
              <a:latin typeface="Roboto" panose="02000000000000000000" pitchFamily="2" charset="0"/>
              <a:ea typeface="Roboto" panose="02000000000000000000" pitchFamily="2" charset="0"/>
            </a:endParaRPr>
          </a:p>
        </p:txBody>
      </p:sp>
      <p:pic>
        <p:nvPicPr>
          <p:cNvPr id="3" name="Image 0" descr="preencoded.png"/>
          <p:cNvPicPr>
            <a:picLocks noChangeAspect="1"/>
          </p:cNvPicPr>
          <p:nvPr/>
        </p:nvPicPr>
        <p:blipFill>
          <a:blip r:embed="rId3"/>
          <a:stretch>
            <a:fillRect/>
          </a:stretch>
        </p:blipFill>
        <p:spPr>
          <a:xfrm>
            <a:off x="793790" y="3559612"/>
            <a:ext cx="496133" cy="496133"/>
          </a:xfrm>
          <a:prstGeom prst="rect">
            <a:avLst/>
          </a:prstGeom>
        </p:spPr>
      </p:pic>
      <p:sp>
        <p:nvSpPr>
          <p:cNvPr id="4" name="Text 1"/>
          <p:cNvSpPr/>
          <p:nvPr/>
        </p:nvSpPr>
        <p:spPr>
          <a:xfrm>
            <a:off x="1537930" y="3677364"/>
            <a:ext cx="3042404"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Hiểu Hành vi Khách hàng</a:t>
            </a:r>
            <a:endParaRPr lang="en-US" sz="1950" dirty="0">
              <a:latin typeface="Roboto" panose="02000000000000000000" pitchFamily="2" charset="0"/>
              <a:ea typeface="Roboto" panose="02000000000000000000" pitchFamily="2" charset="0"/>
            </a:endParaRPr>
          </a:p>
        </p:txBody>
      </p:sp>
      <p:sp>
        <p:nvSpPr>
          <p:cNvPr id="5" name="Text 2"/>
          <p:cNvSpPr/>
          <p:nvPr/>
        </p:nvSpPr>
        <p:spPr>
          <a:xfrm>
            <a:off x="1537930" y="4106585"/>
            <a:ext cx="3438049"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oboto" panose="02000000000000000000" pitchFamily="2" charset="0"/>
                <a:ea typeface="Roboto" panose="02000000000000000000" pitchFamily="2" charset="0"/>
                <a:cs typeface="Raleway" pitchFamily="34" charset="-120"/>
              </a:rPr>
              <a:t>Nhận diện đặc điểm và xu hướng liên quan đến việc khách hàng rời bỏ dịch vụ, xác định các yếu tố ảnh hưởng đến quyết định rời bỏ.</a:t>
            </a:r>
            <a:endParaRPr lang="en-US" sz="1550" dirty="0">
              <a:latin typeface="Roboto" panose="02000000000000000000" pitchFamily="2" charset="0"/>
              <a:ea typeface="Roboto" panose="02000000000000000000" pitchFamily="2" charset="0"/>
            </a:endParaRPr>
          </a:p>
        </p:txBody>
      </p:sp>
      <p:pic>
        <p:nvPicPr>
          <p:cNvPr id="6" name="Image 1" descr="preencoded.png"/>
          <p:cNvPicPr>
            <a:picLocks noChangeAspect="1"/>
          </p:cNvPicPr>
          <p:nvPr/>
        </p:nvPicPr>
        <p:blipFill>
          <a:blip r:embed="rId4"/>
          <a:stretch>
            <a:fillRect/>
          </a:stretch>
        </p:blipFill>
        <p:spPr>
          <a:xfrm>
            <a:off x="5223986" y="3559612"/>
            <a:ext cx="496133" cy="496133"/>
          </a:xfrm>
          <a:prstGeom prst="rect">
            <a:avLst/>
          </a:prstGeom>
        </p:spPr>
      </p:pic>
      <p:sp>
        <p:nvSpPr>
          <p:cNvPr id="7" name="Text 3"/>
          <p:cNvSpPr/>
          <p:nvPr/>
        </p:nvSpPr>
        <p:spPr>
          <a:xfrm>
            <a:off x="5968127" y="3677364"/>
            <a:ext cx="3438168"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Dự đoán Khách hàng Nguy cơ</a:t>
            </a:r>
            <a:endParaRPr lang="en-US" sz="1950" dirty="0">
              <a:latin typeface="Roboto" panose="02000000000000000000" pitchFamily="2" charset="0"/>
              <a:ea typeface="Roboto" panose="02000000000000000000" pitchFamily="2" charset="0"/>
            </a:endParaRPr>
          </a:p>
        </p:txBody>
      </p:sp>
      <p:sp>
        <p:nvSpPr>
          <p:cNvPr id="8" name="Text 4"/>
          <p:cNvSpPr/>
          <p:nvPr/>
        </p:nvSpPr>
        <p:spPr>
          <a:xfrm>
            <a:off x="5968127" y="4416743"/>
            <a:ext cx="3438168"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oboto" panose="02000000000000000000" pitchFamily="2" charset="0"/>
                <a:ea typeface="Roboto" panose="02000000000000000000" pitchFamily="2" charset="0"/>
                <a:cs typeface="Raleway" pitchFamily="34" charset="-120"/>
              </a:rPr>
              <a:t>Phát triển mô hình học máy để dự đoán chính xác khách hàng có khả năng rời bỏ, hỗ trợ ngân hàng can thiệp kịp thời.</a:t>
            </a:r>
            <a:endParaRPr lang="en-US" sz="1550" dirty="0">
              <a:latin typeface="Roboto" panose="02000000000000000000" pitchFamily="2" charset="0"/>
              <a:ea typeface="Roboto" panose="02000000000000000000" pitchFamily="2" charset="0"/>
            </a:endParaRPr>
          </a:p>
        </p:txBody>
      </p:sp>
      <p:pic>
        <p:nvPicPr>
          <p:cNvPr id="9" name="Image 2" descr="preencoded.png"/>
          <p:cNvPicPr>
            <a:picLocks noChangeAspect="1"/>
          </p:cNvPicPr>
          <p:nvPr/>
        </p:nvPicPr>
        <p:blipFill>
          <a:blip r:embed="rId5"/>
          <a:stretch>
            <a:fillRect/>
          </a:stretch>
        </p:blipFill>
        <p:spPr>
          <a:xfrm>
            <a:off x="9654302" y="3559612"/>
            <a:ext cx="496133" cy="496133"/>
          </a:xfrm>
          <a:prstGeom prst="rect">
            <a:avLst/>
          </a:prstGeom>
        </p:spPr>
      </p:pic>
      <p:sp>
        <p:nvSpPr>
          <p:cNvPr id="10" name="Text 5"/>
          <p:cNvSpPr/>
          <p:nvPr/>
        </p:nvSpPr>
        <p:spPr>
          <a:xfrm>
            <a:off x="10398443" y="3677364"/>
            <a:ext cx="3438168" cy="620316"/>
          </a:xfrm>
          <a:prstGeom prst="rect">
            <a:avLst/>
          </a:prstGeom>
          <a:noFill/>
          <a:ln/>
        </p:spPr>
        <p:txBody>
          <a:bodyPr wrap="squar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Hỗ trợ Ra quyết định Kinh doanh</a:t>
            </a:r>
            <a:endParaRPr lang="en-US" sz="1950" dirty="0">
              <a:latin typeface="Roboto" panose="02000000000000000000" pitchFamily="2" charset="0"/>
              <a:ea typeface="Roboto" panose="02000000000000000000" pitchFamily="2" charset="0"/>
            </a:endParaRPr>
          </a:p>
        </p:txBody>
      </p:sp>
      <p:sp>
        <p:nvSpPr>
          <p:cNvPr id="11" name="Text 6"/>
          <p:cNvSpPr/>
          <p:nvPr/>
        </p:nvSpPr>
        <p:spPr>
          <a:xfrm>
            <a:off x="10398443" y="4416743"/>
            <a:ext cx="3438168" cy="127015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oboto" panose="02000000000000000000" pitchFamily="2" charset="0"/>
                <a:ea typeface="Roboto" panose="02000000000000000000" pitchFamily="2" charset="0"/>
                <a:cs typeface="Raleway" pitchFamily="34" charset="-120"/>
              </a:rPr>
              <a:t>Cung cấp báo cáo chi tiết và khuyến nghị dựa trên dữ liệu để tối ưu hóa chiến lược, giảm tỷ lệ churn và tiết kiệm chi phí.</a:t>
            </a:r>
            <a:endParaRPr lang="en-US" sz="1550" dirty="0">
              <a:latin typeface="Roboto" panose="02000000000000000000" pitchFamily="2" charset="0"/>
              <a:ea typeface="Roboto"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9620" y="529114"/>
            <a:ext cx="7096601" cy="601266"/>
          </a:xfrm>
          <a:prstGeom prst="rect">
            <a:avLst/>
          </a:prstGeom>
          <a:noFill/>
          <a:ln/>
        </p:spPr>
        <p:txBody>
          <a:bodyPr wrap="none" lIns="0" tIns="0" rIns="0" bIns="0" rtlCol="0" anchor="t"/>
          <a:lstStyle/>
          <a:p>
            <a:pPr marL="0" indent="0" algn="l">
              <a:lnSpc>
                <a:spcPts val="4700"/>
              </a:lnSpc>
              <a:buNone/>
            </a:pPr>
            <a:r>
              <a:rPr lang="en-US" sz="3750" dirty="0">
                <a:solidFill>
                  <a:srgbClr val="F2E782"/>
                </a:solidFill>
                <a:latin typeface="Roboto" panose="02000000000000000000" pitchFamily="2" charset="0"/>
                <a:ea typeface="Roboto" panose="02000000000000000000" pitchFamily="2" charset="0"/>
                <a:cs typeface="Prata" pitchFamily="34" charset="-120"/>
              </a:rPr>
              <a:t>Tổng quan Dữ liệu Khách hàng</a:t>
            </a:r>
            <a:endParaRPr lang="en-US" sz="3750" dirty="0">
              <a:latin typeface="Roboto" panose="02000000000000000000" pitchFamily="2" charset="0"/>
              <a:ea typeface="Roboto" panose="02000000000000000000" pitchFamily="2" charset="0"/>
            </a:endParaRPr>
          </a:p>
        </p:txBody>
      </p:sp>
      <p:sp>
        <p:nvSpPr>
          <p:cNvPr id="3" name="Text 1"/>
          <p:cNvSpPr/>
          <p:nvPr/>
        </p:nvSpPr>
        <p:spPr>
          <a:xfrm>
            <a:off x="769620" y="1611392"/>
            <a:ext cx="2405182" cy="300633"/>
          </a:xfrm>
          <a:prstGeom prst="rect">
            <a:avLst/>
          </a:prstGeom>
          <a:noFill/>
          <a:ln/>
        </p:spPr>
        <p:txBody>
          <a:bodyPr wrap="none" lIns="0" tIns="0" rIns="0" bIns="0" rtlCol="0" anchor="t"/>
          <a:lstStyle/>
          <a:p>
            <a:pPr marL="0" indent="0" algn="l">
              <a:lnSpc>
                <a:spcPts val="2350"/>
              </a:lnSpc>
              <a:buNone/>
            </a:pPr>
            <a:r>
              <a:rPr lang="en-US" sz="1850" dirty="0">
                <a:solidFill>
                  <a:srgbClr val="F2E782"/>
                </a:solidFill>
                <a:latin typeface="Roboto" panose="02000000000000000000" pitchFamily="2" charset="0"/>
                <a:ea typeface="Roboto" panose="02000000000000000000" pitchFamily="2" charset="0"/>
                <a:cs typeface="Prata" pitchFamily="34" charset="-120"/>
              </a:rPr>
              <a:t>Cấu trúc Dữ liệu</a:t>
            </a:r>
            <a:endParaRPr lang="en-US" sz="1850" dirty="0">
              <a:latin typeface="Roboto" panose="02000000000000000000" pitchFamily="2" charset="0"/>
              <a:ea typeface="Roboto" panose="02000000000000000000" pitchFamily="2" charset="0"/>
            </a:endParaRPr>
          </a:p>
        </p:txBody>
      </p:sp>
      <p:sp>
        <p:nvSpPr>
          <p:cNvPr id="4" name="Text 2"/>
          <p:cNvSpPr/>
          <p:nvPr/>
        </p:nvSpPr>
        <p:spPr>
          <a:xfrm>
            <a:off x="698500" y="1931372"/>
            <a:ext cx="13027660" cy="923330"/>
          </a:xfrm>
          <a:prstGeom prst="rect">
            <a:avLst/>
          </a:prstGeom>
          <a:noFill/>
          <a:ln/>
        </p:spPr>
        <p:txBody>
          <a:bodyPr wrap="square" lIns="0" tIns="0" rIns="0" bIns="0" rtlCol="0" anchor="t"/>
          <a:lstStyle/>
          <a:p>
            <a:pPr marL="0" indent="0" algn="l">
              <a:lnSpc>
                <a:spcPts val="2000"/>
              </a:lnSpc>
              <a:buNone/>
            </a:pPr>
            <a:r>
              <a:rPr lang="en-US" sz="1300" dirty="0" err="1">
                <a:solidFill>
                  <a:srgbClr val="E2E6E9"/>
                </a:solidFill>
                <a:latin typeface="Roboto" panose="02000000000000000000" pitchFamily="2" charset="0"/>
                <a:ea typeface="Roboto" panose="02000000000000000000" pitchFamily="2" charset="0"/>
                <a:cs typeface="Merriweather" pitchFamily="34" charset="-120"/>
              </a:rPr>
              <a:t>Dữ</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liệu</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được</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sử</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dụng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từ</a:t>
            </a:r>
            <a:r>
              <a:rPr lang="en-US" sz="1300" dirty="0">
                <a:solidFill>
                  <a:srgbClr val="E2E6E9"/>
                </a:solidFill>
                <a:latin typeface="Roboto" panose="02000000000000000000" pitchFamily="2" charset="0"/>
                <a:ea typeface="Roboto" panose="02000000000000000000" pitchFamily="2" charset="0"/>
                <a:cs typeface="Merriweather" pitchFamily="34" charset="-120"/>
              </a:rPr>
              <a:t> file Customer_Churn_Banker.csv, bao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gồm</a:t>
            </a:r>
            <a:r>
              <a:rPr lang="en-US" sz="1300" dirty="0">
                <a:solidFill>
                  <a:srgbClr val="E2E6E9"/>
                </a:solidFill>
                <a:latin typeface="Roboto" panose="02000000000000000000" pitchFamily="2" charset="0"/>
                <a:ea typeface="Roboto" panose="02000000000000000000" pitchFamily="2" charset="0"/>
                <a:cs typeface="Merriweather" pitchFamily="34" charset="-120"/>
              </a:rPr>
              <a:t> 10.000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dòng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và</a:t>
            </a:r>
            <a:r>
              <a:rPr lang="en-US" sz="1300" dirty="0">
                <a:solidFill>
                  <a:srgbClr val="E2E6E9"/>
                </a:solidFill>
                <a:latin typeface="Roboto" panose="02000000000000000000" pitchFamily="2" charset="0"/>
                <a:ea typeface="Roboto" panose="02000000000000000000" pitchFamily="2" charset="0"/>
                <a:cs typeface="Merriweather" pitchFamily="34" charset="-120"/>
              </a:rPr>
              <a:t> 12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cột</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Mỗi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dòng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đại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diện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cho</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một</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khách</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hàng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với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các</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thông</a:t>
            </a:r>
            <a:r>
              <a:rPr lang="en-US" sz="1300" dirty="0">
                <a:solidFill>
                  <a:srgbClr val="E2E6E9"/>
                </a:solidFill>
                <a:latin typeface="Roboto" panose="02000000000000000000" pitchFamily="2" charset="0"/>
                <a:ea typeface="Roboto" panose="02000000000000000000" pitchFamily="2" charset="0"/>
                <a:cs typeface="Merriweather" pitchFamily="34" charset="-120"/>
              </a:rPr>
              <a:t> tin chi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tiết</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như</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điểm</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tín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dụng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quốc</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gia</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giới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tính</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tuổi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thời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gian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gắn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bó</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số</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dư</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tài</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khoản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số</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sản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phẩm</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sử</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dụng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có</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thẻ</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tín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dụng</a:t>
            </a:r>
            <a:r>
              <a:rPr lang="en-US" sz="1300" dirty="0">
                <a:solidFill>
                  <a:srgbClr val="E2E6E9"/>
                </a:solidFill>
                <a:latin typeface="Roboto" panose="02000000000000000000" pitchFamily="2" charset="0"/>
                <a:ea typeface="Roboto" panose="02000000000000000000" pitchFamily="2" charset="0"/>
                <a:cs typeface="Merriweather" pitchFamily="34" charset="-120"/>
              </a:rPr>
              <a:t> hay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không</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thành</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viên</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tích</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cực</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thu</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nhập</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ước</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tính</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và</a:t>
            </a:r>
            <a:r>
              <a:rPr lang="en-US" sz="1300" dirty="0">
                <a:solidFill>
                  <a:srgbClr val="E2E6E9"/>
                </a:solidFill>
                <a:latin typeface="Roboto" panose="02000000000000000000" pitchFamily="2" charset="0"/>
                <a:ea typeface="Roboto" panose="02000000000000000000" pitchFamily="2" charset="0"/>
                <a:cs typeface="Merriweather" pitchFamily="34" charset="-120"/>
              </a:rPr>
              <a:t> </a:t>
            </a:r>
            <a:r>
              <a:rPr lang="en-US" sz="1300" dirty="0" err="1">
                <a:solidFill>
                  <a:srgbClr val="E2E6E9"/>
                </a:solidFill>
                <a:latin typeface="Roboto" panose="02000000000000000000" pitchFamily="2" charset="0"/>
                <a:ea typeface="Roboto" panose="02000000000000000000" pitchFamily="2" charset="0"/>
                <a:cs typeface="Merriweather" pitchFamily="34" charset="-120"/>
              </a:rPr>
              <a:t>biến</a:t>
            </a:r>
            <a:r>
              <a:rPr lang="en-US" sz="1300" dirty="0">
                <a:solidFill>
                  <a:srgbClr val="E2E6E9"/>
                </a:solidFill>
                <a:latin typeface="Roboto" panose="02000000000000000000" pitchFamily="2" charset="0"/>
                <a:ea typeface="Roboto" panose="02000000000000000000" pitchFamily="2" charset="0"/>
                <a:cs typeface="Merriweather" pitchFamily="34" charset="-120"/>
              </a:rPr>
              <a:t> churn.</a:t>
            </a:r>
            <a:endParaRPr lang="en-US" sz="1300" dirty="0">
              <a:latin typeface="Roboto" panose="02000000000000000000" pitchFamily="2" charset="0"/>
              <a:ea typeface="Roboto" panose="02000000000000000000" pitchFamily="2" charset="0"/>
            </a:endParaRPr>
          </a:p>
        </p:txBody>
      </p:sp>
      <p:sp>
        <p:nvSpPr>
          <p:cNvPr id="48" name="Shape 2">
            <a:extLst>
              <a:ext uri="{FF2B5EF4-FFF2-40B4-BE49-F238E27FC236}">
                <a16:creationId xmlns:a16="http://schemas.microsoft.com/office/drawing/2014/main" id="{A75B5BF2-6224-459C-BE1A-F594210811D5}"/>
              </a:ext>
            </a:extLst>
          </p:cNvPr>
          <p:cNvSpPr/>
          <p:nvPr/>
        </p:nvSpPr>
        <p:spPr>
          <a:xfrm>
            <a:off x="380206" y="2636520"/>
            <a:ext cx="13345954" cy="5593080"/>
          </a:xfrm>
          <a:prstGeom prst="roundRect">
            <a:avLst>
              <a:gd name="adj" fmla="val 1206"/>
            </a:avLst>
          </a:prstGeom>
          <a:noFill/>
          <a:ln w="7620">
            <a:solidFill>
              <a:srgbClr val="FFFFFF">
                <a:alpha val="24000"/>
              </a:srgbClr>
            </a:solidFill>
            <a:prstDash val="solid"/>
          </a:ln>
        </p:spPr>
        <p:txBody>
          <a:bodyPr/>
          <a:lstStyle/>
          <a:p>
            <a:endParaRPr lang="en-US"/>
          </a:p>
        </p:txBody>
      </p:sp>
      <p:sp>
        <p:nvSpPr>
          <p:cNvPr id="49" name="Shape 3">
            <a:extLst>
              <a:ext uri="{FF2B5EF4-FFF2-40B4-BE49-F238E27FC236}">
                <a16:creationId xmlns:a16="http://schemas.microsoft.com/office/drawing/2014/main" id="{D3FEEC1C-F565-4DAC-BCAD-815E0DE5B09A}"/>
              </a:ext>
            </a:extLst>
          </p:cNvPr>
          <p:cNvSpPr/>
          <p:nvPr/>
        </p:nvSpPr>
        <p:spPr>
          <a:xfrm>
            <a:off x="371157" y="2664202"/>
            <a:ext cx="13329285" cy="464820"/>
          </a:xfrm>
          <a:prstGeom prst="rect">
            <a:avLst/>
          </a:prstGeom>
          <a:solidFill>
            <a:srgbClr val="FFFFFF">
              <a:alpha val="4000"/>
            </a:srgbClr>
          </a:solidFill>
          <a:ln/>
        </p:spPr>
        <p:txBody>
          <a:bodyPr/>
          <a:lstStyle/>
          <a:p>
            <a:endParaRPr lang="en-US"/>
          </a:p>
        </p:txBody>
      </p:sp>
      <p:sp>
        <p:nvSpPr>
          <p:cNvPr id="50" name="Text 4">
            <a:extLst>
              <a:ext uri="{FF2B5EF4-FFF2-40B4-BE49-F238E27FC236}">
                <a16:creationId xmlns:a16="http://schemas.microsoft.com/office/drawing/2014/main" id="{8F337163-D88E-4C8C-BCAE-CBF067A39DA4}"/>
              </a:ext>
            </a:extLst>
          </p:cNvPr>
          <p:cNvSpPr/>
          <p:nvPr/>
        </p:nvSpPr>
        <p:spPr>
          <a:xfrm>
            <a:off x="549870" y="27480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customer_id</a:t>
            </a:r>
            <a:endParaRPr lang="en-US" sz="1250" dirty="0"/>
          </a:p>
        </p:txBody>
      </p:sp>
      <p:sp>
        <p:nvSpPr>
          <p:cNvPr id="51" name="Text 5">
            <a:extLst>
              <a:ext uri="{FF2B5EF4-FFF2-40B4-BE49-F238E27FC236}">
                <a16:creationId xmlns:a16="http://schemas.microsoft.com/office/drawing/2014/main" id="{CCC29D0C-AA9C-414D-9A4D-799D7BF5DDC7}"/>
              </a:ext>
            </a:extLst>
          </p:cNvPr>
          <p:cNvSpPr/>
          <p:nvPr/>
        </p:nvSpPr>
        <p:spPr>
          <a:xfrm>
            <a:off x="4996259" y="274808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Roboto" panose="02000000000000000000" pitchFamily="2" charset="0"/>
                <a:ea typeface="Roboto" panose="02000000000000000000" pitchFamily="2" charset="0"/>
                <a:cs typeface="Merriweather" pitchFamily="34" charset="-120"/>
              </a:rPr>
              <a:t>Mã định danh khách hàng</a:t>
            </a:r>
            <a:endParaRPr lang="en-US" sz="1250" dirty="0">
              <a:latin typeface="Roboto" panose="02000000000000000000" pitchFamily="2" charset="0"/>
              <a:ea typeface="Roboto" panose="02000000000000000000" pitchFamily="2" charset="0"/>
            </a:endParaRPr>
          </a:p>
        </p:txBody>
      </p:sp>
      <p:sp>
        <p:nvSpPr>
          <p:cNvPr id="52" name="Text 6">
            <a:extLst>
              <a:ext uri="{FF2B5EF4-FFF2-40B4-BE49-F238E27FC236}">
                <a16:creationId xmlns:a16="http://schemas.microsoft.com/office/drawing/2014/main" id="{E403CEED-5A84-47A3-BAEB-87846D69FE28}"/>
              </a:ext>
            </a:extLst>
          </p:cNvPr>
          <p:cNvSpPr/>
          <p:nvPr/>
        </p:nvSpPr>
        <p:spPr>
          <a:xfrm>
            <a:off x="9438838" y="27480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Roboto" panose="02000000000000000000" pitchFamily="2" charset="0"/>
                <a:ea typeface="Roboto" panose="02000000000000000000" pitchFamily="2" charset="0"/>
                <a:cs typeface="Merriweather" pitchFamily="34" charset="-120"/>
              </a:rPr>
              <a:t>Số nguyên</a:t>
            </a:r>
            <a:endParaRPr lang="en-US" sz="1250" dirty="0">
              <a:latin typeface="Roboto" panose="02000000000000000000" pitchFamily="2" charset="0"/>
              <a:ea typeface="Roboto" panose="02000000000000000000" pitchFamily="2" charset="0"/>
            </a:endParaRPr>
          </a:p>
        </p:txBody>
      </p:sp>
      <p:sp>
        <p:nvSpPr>
          <p:cNvPr id="53" name="Shape 7">
            <a:extLst>
              <a:ext uri="{FF2B5EF4-FFF2-40B4-BE49-F238E27FC236}">
                <a16:creationId xmlns:a16="http://schemas.microsoft.com/office/drawing/2014/main" id="{AE32BC68-D0DF-4ADB-9385-551A89FCA3AC}"/>
              </a:ext>
            </a:extLst>
          </p:cNvPr>
          <p:cNvSpPr/>
          <p:nvPr/>
        </p:nvSpPr>
        <p:spPr>
          <a:xfrm>
            <a:off x="387826" y="3108960"/>
            <a:ext cx="13329285" cy="464820"/>
          </a:xfrm>
          <a:prstGeom prst="rect">
            <a:avLst/>
          </a:prstGeom>
          <a:solidFill>
            <a:srgbClr val="000000">
              <a:alpha val="4000"/>
            </a:srgbClr>
          </a:solidFill>
          <a:ln/>
        </p:spPr>
        <p:txBody>
          <a:bodyPr/>
          <a:lstStyle/>
          <a:p>
            <a:endParaRPr lang="en-US"/>
          </a:p>
        </p:txBody>
      </p:sp>
      <p:sp>
        <p:nvSpPr>
          <p:cNvPr id="54" name="Text 8">
            <a:extLst>
              <a:ext uri="{FF2B5EF4-FFF2-40B4-BE49-F238E27FC236}">
                <a16:creationId xmlns:a16="http://schemas.microsoft.com/office/drawing/2014/main" id="{84FFCE8F-78FF-4C97-8F5D-722697A0080E}"/>
              </a:ext>
            </a:extLst>
          </p:cNvPr>
          <p:cNvSpPr/>
          <p:nvPr/>
        </p:nvSpPr>
        <p:spPr>
          <a:xfrm>
            <a:off x="549870" y="32129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credit_score</a:t>
            </a:r>
            <a:endParaRPr lang="en-US" sz="1250" dirty="0"/>
          </a:p>
        </p:txBody>
      </p:sp>
      <p:sp>
        <p:nvSpPr>
          <p:cNvPr id="55" name="Text 9">
            <a:extLst>
              <a:ext uri="{FF2B5EF4-FFF2-40B4-BE49-F238E27FC236}">
                <a16:creationId xmlns:a16="http://schemas.microsoft.com/office/drawing/2014/main" id="{EAB937AC-CB23-49B4-95CF-06878C9978A7}"/>
              </a:ext>
            </a:extLst>
          </p:cNvPr>
          <p:cNvSpPr/>
          <p:nvPr/>
        </p:nvSpPr>
        <p:spPr>
          <a:xfrm>
            <a:off x="4996259" y="321290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Điểm tín dụng (350–850)</a:t>
            </a:r>
            <a:endParaRPr lang="en-US" sz="1250" dirty="0"/>
          </a:p>
        </p:txBody>
      </p:sp>
      <p:sp>
        <p:nvSpPr>
          <p:cNvPr id="56" name="Text 10">
            <a:extLst>
              <a:ext uri="{FF2B5EF4-FFF2-40B4-BE49-F238E27FC236}">
                <a16:creationId xmlns:a16="http://schemas.microsoft.com/office/drawing/2014/main" id="{7429A864-8FC7-4462-8929-E3C5F871A973}"/>
              </a:ext>
            </a:extLst>
          </p:cNvPr>
          <p:cNvSpPr/>
          <p:nvPr/>
        </p:nvSpPr>
        <p:spPr>
          <a:xfrm>
            <a:off x="9438838" y="32129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57" name="Shape 11">
            <a:extLst>
              <a:ext uri="{FF2B5EF4-FFF2-40B4-BE49-F238E27FC236}">
                <a16:creationId xmlns:a16="http://schemas.microsoft.com/office/drawing/2014/main" id="{812974A5-2225-40D0-A5C1-3BCE3DEAFFB7}"/>
              </a:ext>
            </a:extLst>
          </p:cNvPr>
          <p:cNvSpPr/>
          <p:nvPr/>
        </p:nvSpPr>
        <p:spPr>
          <a:xfrm>
            <a:off x="387826" y="3573780"/>
            <a:ext cx="13329285" cy="464820"/>
          </a:xfrm>
          <a:prstGeom prst="rect">
            <a:avLst/>
          </a:prstGeom>
          <a:solidFill>
            <a:srgbClr val="FFFFFF">
              <a:alpha val="4000"/>
            </a:srgbClr>
          </a:solidFill>
          <a:ln/>
        </p:spPr>
        <p:txBody>
          <a:bodyPr/>
          <a:lstStyle/>
          <a:p>
            <a:endParaRPr lang="en-US"/>
          </a:p>
        </p:txBody>
      </p:sp>
      <p:sp>
        <p:nvSpPr>
          <p:cNvPr id="58" name="Text 12">
            <a:extLst>
              <a:ext uri="{FF2B5EF4-FFF2-40B4-BE49-F238E27FC236}">
                <a16:creationId xmlns:a16="http://schemas.microsoft.com/office/drawing/2014/main" id="{5132F0BC-46CE-459D-B476-D162EDEA288A}"/>
              </a:ext>
            </a:extLst>
          </p:cNvPr>
          <p:cNvSpPr/>
          <p:nvPr/>
        </p:nvSpPr>
        <p:spPr>
          <a:xfrm>
            <a:off x="549870" y="367772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country</a:t>
            </a:r>
            <a:endParaRPr lang="en-US" sz="1250" dirty="0"/>
          </a:p>
        </p:txBody>
      </p:sp>
      <p:sp>
        <p:nvSpPr>
          <p:cNvPr id="59" name="Text 13">
            <a:extLst>
              <a:ext uri="{FF2B5EF4-FFF2-40B4-BE49-F238E27FC236}">
                <a16:creationId xmlns:a16="http://schemas.microsoft.com/office/drawing/2014/main" id="{8B2919D6-6281-40F1-B9C9-E8C134EC3CE8}"/>
              </a:ext>
            </a:extLst>
          </p:cNvPr>
          <p:cNvSpPr/>
          <p:nvPr/>
        </p:nvSpPr>
        <p:spPr>
          <a:xfrm>
            <a:off x="4996259" y="367772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Quốc gia (France, Germany, Spain)</a:t>
            </a:r>
            <a:endParaRPr lang="en-US" sz="1250" dirty="0"/>
          </a:p>
        </p:txBody>
      </p:sp>
      <p:sp>
        <p:nvSpPr>
          <p:cNvPr id="60" name="Text 14">
            <a:extLst>
              <a:ext uri="{FF2B5EF4-FFF2-40B4-BE49-F238E27FC236}">
                <a16:creationId xmlns:a16="http://schemas.microsoft.com/office/drawing/2014/main" id="{6BCEDE73-135A-48FC-941F-08BBC097AC99}"/>
              </a:ext>
            </a:extLst>
          </p:cNvPr>
          <p:cNvSpPr/>
          <p:nvPr/>
        </p:nvSpPr>
        <p:spPr>
          <a:xfrm>
            <a:off x="9438838" y="367772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Chuỗi</a:t>
            </a:r>
            <a:endParaRPr lang="en-US" sz="1250" dirty="0"/>
          </a:p>
        </p:txBody>
      </p:sp>
      <p:sp>
        <p:nvSpPr>
          <p:cNvPr id="61" name="Shape 15">
            <a:extLst>
              <a:ext uri="{FF2B5EF4-FFF2-40B4-BE49-F238E27FC236}">
                <a16:creationId xmlns:a16="http://schemas.microsoft.com/office/drawing/2014/main" id="{8ED1EFE7-3DCC-4D3C-8778-922921A7A95E}"/>
              </a:ext>
            </a:extLst>
          </p:cNvPr>
          <p:cNvSpPr/>
          <p:nvPr/>
        </p:nvSpPr>
        <p:spPr>
          <a:xfrm>
            <a:off x="387826" y="4038600"/>
            <a:ext cx="13329285" cy="464820"/>
          </a:xfrm>
          <a:prstGeom prst="rect">
            <a:avLst/>
          </a:prstGeom>
          <a:solidFill>
            <a:srgbClr val="000000">
              <a:alpha val="4000"/>
            </a:srgbClr>
          </a:solidFill>
          <a:ln/>
        </p:spPr>
        <p:txBody>
          <a:bodyPr/>
          <a:lstStyle/>
          <a:p>
            <a:endParaRPr lang="en-US"/>
          </a:p>
        </p:txBody>
      </p:sp>
      <p:sp>
        <p:nvSpPr>
          <p:cNvPr id="62" name="Text 16">
            <a:extLst>
              <a:ext uri="{FF2B5EF4-FFF2-40B4-BE49-F238E27FC236}">
                <a16:creationId xmlns:a16="http://schemas.microsoft.com/office/drawing/2014/main" id="{1735621A-B11B-44B0-A764-3DA905E50B37}"/>
              </a:ext>
            </a:extLst>
          </p:cNvPr>
          <p:cNvSpPr/>
          <p:nvPr/>
        </p:nvSpPr>
        <p:spPr>
          <a:xfrm>
            <a:off x="549870" y="414254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gender</a:t>
            </a:r>
            <a:endParaRPr lang="en-US" sz="1250" dirty="0"/>
          </a:p>
        </p:txBody>
      </p:sp>
      <p:sp>
        <p:nvSpPr>
          <p:cNvPr id="63" name="Text 17">
            <a:extLst>
              <a:ext uri="{FF2B5EF4-FFF2-40B4-BE49-F238E27FC236}">
                <a16:creationId xmlns:a16="http://schemas.microsoft.com/office/drawing/2014/main" id="{28144657-C2CE-4DBE-B887-B841D30DFE8F}"/>
              </a:ext>
            </a:extLst>
          </p:cNvPr>
          <p:cNvSpPr/>
          <p:nvPr/>
        </p:nvSpPr>
        <p:spPr>
          <a:xfrm>
            <a:off x="4996259" y="414254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Giới tính (Male, Female)</a:t>
            </a:r>
            <a:endParaRPr lang="en-US" sz="1250" dirty="0"/>
          </a:p>
        </p:txBody>
      </p:sp>
      <p:sp>
        <p:nvSpPr>
          <p:cNvPr id="64" name="Text 18">
            <a:extLst>
              <a:ext uri="{FF2B5EF4-FFF2-40B4-BE49-F238E27FC236}">
                <a16:creationId xmlns:a16="http://schemas.microsoft.com/office/drawing/2014/main" id="{862D0EFD-7CF5-4AC4-975B-C2E52717D287}"/>
              </a:ext>
            </a:extLst>
          </p:cNvPr>
          <p:cNvSpPr/>
          <p:nvPr/>
        </p:nvSpPr>
        <p:spPr>
          <a:xfrm>
            <a:off x="9438838" y="414254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Chuỗi</a:t>
            </a:r>
            <a:endParaRPr lang="en-US" sz="1250" dirty="0"/>
          </a:p>
        </p:txBody>
      </p:sp>
      <p:sp>
        <p:nvSpPr>
          <p:cNvPr id="65" name="Shape 19">
            <a:extLst>
              <a:ext uri="{FF2B5EF4-FFF2-40B4-BE49-F238E27FC236}">
                <a16:creationId xmlns:a16="http://schemas.microsoft.com/office/drawing/2014/main" id="{B9F1292E-6BEA-44D5-92E0-CA6A947FA266}"/>
              </a:ext>
            </a:extLst>
          </p:cNvPr>
          <p:cNvSpPr/>
          <p:nvPr/>
        </p:nvSpPr>
        <p:spPr>
          <a:xfrm>
            <a:off x="387826" y="4503420"/>
            <a:ext cx="13329285" cy="464820"/>
          </a:xfrm>
          <a:prstGeom prst="rect">
            <a:avLst/>
          </a:prstGeom>
          <a:solidFill>
            <a:srgbClr val="FFFFFF">
              <a:alpha val="4000"/>
            </a:srgbClr>
          </a:solidFill>
          <a:ln/>
        </p:spPr>
        <p:txBody>
          <a:bodyPr/>
          <a:lstStyle/>
          <a:p>
            <a:endParaRPr lang="en-US"/>
          </a:p>
        </p:txBody>
      </p:sp>
      <p:sp>
        <p:nvSpPr>
          <p:cNvPr id="66" name="Text 20">
            <a:extLst>
              <a:ext uri="{FF2B5EF4-FFF2-40B4-BE49-F238E27FC236}">
                <a16:creationId xmlns:a16="http://schemas.microsoft.com/office/drawing/2014/main" id="{3E69E192-325E-4095-974A-41F28B9BFE5A}"/>
              </a:ext>
            </a:extLst>
          </p:cNvPr>
          <p:cNvSpPr/>
          <p:nvPr/>
        </p:nvSpPr>
        <p:spPr>
          <a:xfrm>
            <a:off x="549870" y="460736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age</a:t>
            </a:r>
            <a:endParaRPr lang="en-US" sz="1250" dirty="0"/>
          </a:p>
        </p:txBody>
      </p:sp>
      <p:sp>
        <p:nvSpPr>
          <p:cNvPr id="67" name="Text 21">
            <a:extLst>
              <a:ext uri="{FF2B5EF4-FFF2-40B4-BE49-F238E27FC236}">
                <a16:creationId xmlns:a16="http://schemas.microsoft.com/office/drawing/2014/main" id="{E7973F59-5D59-4F49-A75D-6578676BE7D9}"/>
              </a:ext>
            </a:extLst>
          </p:cNvPr>
          <p:cNvSpPr/>
          <p:nvPr/>
        </p:nvSpPr>
        <p:spPr>
          <a:xfrm>
            <a:off x="4996259" y="460736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Tuổi (18–92)</a:t>
            </a:r>
            <a:endParaRPr lang="en-US" sz="1250" dirty="0"/>
          </a:p>
        </p:txBody>
      </p:sp>
      <p:sp>
        <p:nvSpPr>
          <p:cNvPr id="68" name="Text 22">
            <a:extLst>
              <a:ext uri="{FF2B5EF4-FFF2-40B4-BE49-F238E27FC236}">
                <a16:creationId xmlns:a16="http://schemas.microsoft.com/office/drawing/2014/main" id="{EA066316-75B7-4553-A4A4-D622D2124386}"/>
              </a:ext>
            </a:extLst>
          </p:cNvPr>
          <p:cNvSpPr/>
          <p:nvPr/>
        </p:nvSpPr>
        <p:spPr>
          <a:xfrm>
            <a:off x="9438838" y="460736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69" name="Shape 23">
            <a:extLst>
              <a:ext uri="{FF2B5EF4-FFF2-40B4-BE49-F238E27FC236}">
                <a16:creationId xmlns:a16="http://schemas.microsoft.com/office/drawing/2014/main" id="{BA87DC8C-2FB8-4CE3-98DD-BE261405CAD4}"/>
              </a:ext>
            </a:extLst>
          </p:cNvPr>
          <p:cNvSpPr/>
          <p:nvPr/>
        </p:nvSpPr>
        <p:spPr>
          <a:xfrm>
            <a:off x="387826" y="4968240"/>
            <a:ext cx="13329285" cy="464820"/>
          </a:xfrm>
          <a:prstGeom prst="rect">
            <a:avLst/>
          </a:prstGeom>
          <a:solidFill>
            <a:srgbClr val="000000">
              <a:alpha val="4000"/>
            </a:srgbClr>
          </a:solidFill>
          <a:ln/>
        </p:spPr>
        <p:txBody>
          <a:bodyPr/>
          <a:lstStyle/>
          <a:p>
            <a:endParaRPr lang="en-US"/>
          </a:p>
        </p:txBody>
      </p:sp>
      <p:sp>
        <p:nvSpPr>
          <p:cNvPr id="70" name="Text 24">
            <a:extLst>
              <a:ext uri="{FF2B5EF4-FFF2-40B4-BE49-F238E27FC236}">
                <a16:creationId xmlns:a16="http://schemas.microsoft.com/office/drawing/2014/main" id="{3C1540F2-B5B7-4A21-B490-8018EBBFCE18}"/>
              </a:ext>
            </a:extLst>
          </p:cNvPr>
          <p:cNvSpPr/>
          <p:nvPr/>
        </p:nvSpPr>
        <p:spPr>
          <a:xfrm>
            <a:off x="549870" y="50721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tenure</a:t>
            </a:r>
            <a:endParaRPr lang="en-US" sz="1250" dirty="0"/>
          </a:p>
        </p:txBody>
      </p:sp>
      <p:sp>
        <p:nvSpPr>
          <p:cNvPr id="71" name="Text 25">
            <a:extLst>
              <a:ext uri="{FF2B5EF4-FFF2-40B4-BE49-F238E27FC236}">
                <a16:creationId xmlns:a16="http://schemas.microsoft.com/office/drawing/2014/main" id="{C3994762-374A-4828-A244-A0A8B454D507}"/>
              </a:ext>
            </a:extLst>
          </p:cNvPr>
          <p:cNvSpPr/>
          <p:nvPr/>
        </p:nvSpPr>
        <p:spPr>
          <a:xfrm>
            <a:off x="4996259" y="507218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Thời gian gắn bó (0–10 năm)</a:t>
            </a:r>
            <a:endParaRPr lang="en-US" sz="1250" dirty="0"/>
          </a:p>
        </p:txBody>
      </p:sp>
      <p:sp>
        <p:nvSpPr>
          <p:cNvPr id="72" name="Text 26">
            <a:extLst>
              <a:ext uri="{FF2B5EF4-FFF2-40B4-BE49-F238E27FC236}">
                <a16:creationId xmlns:a16="http://schemas.microsoft.com/office/drawing/2014/main" id="{748C286A-5596-4429-880F-7E53EBFD9451}"/>
              </a:ext>
            </a:extLst>
          </p:cNvPr>
          <p:cNvSpPr/>
          <p:nvPr/>
        </p:nvSpPr>
        <p:spPr>
          <a:xfrm>
            <a:off x="9438838" y="50721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73" name="Shape 27">
            <a:extLst>
              <a:ext uri="{FF2B5EF4-FFF2-40B4-BE49-F238E27FC236}">
                <a16:creationId xmlns:a16="http://schemas.microsoft.com/office/drawing/2014/main" id="{F40DDCF4-FDA1-43E4-BAAA-E9AA89726334}"/>
              </a:ext>
            </a:extLst>
          </p:cNvPr>
          <p:cNvSpPr/>
          <p:nvPr/>
        </p:nvSpPr>
        <p:spPr>
          <a:xfrm>
            <a:off x="387826" y="5433060"/>
            <a:ext cx="13329285" cy="464820"/>
          </a:xfrm>
          <a:prstGeom prst="rect">
            <a:avLst/>
          </a:prstGeom>
          <a:solidFill>
            <a:srgbClr val="FFFFFF">
              <a:alpha val="4000"/>
            </a:srgbClr>
          </a:solidFill>
          <a:ln/>
        </p:spPr>
        <p:txBody>
          <a:bodyPr/>
          <a:lstStyle/>
          <a:p>
            <a:endParaRPr lang="en-US"/>
          </a:p>
        </p:txBody>
      </p:sp>
      <p:sp>
        <p:nvSpPr>
          <p:cNvPr id="74" name="Text 28">
            <a:extLst>
              <a:ext uri="{FF2B5EF4-FFF2-40B4-BE49-F238E27FC236}">
                <a16:creationId xmlns:a16="http://schemas.microsoft.com/office/drawing/2014/main" id="{AAA1576C-3F14-4BC0-B3A3-9E9B444F3B38}"/>
              </a:ext>
            </a:extLst>
          </p:cNvPr>
          <p:cNvSpPr/>
          <p:nvPr/>
        </p:nvSpPr>
        <p:spPr>
          <a:xfrm>
            <a:off x="549870" y="55370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balance</a:t>
            </a:r>
            <a:endParaRPr lang="en-US" sz="1250" dirty="0"/>
          </a:p>
        </p:txBody>
      </p:sp>
      <p:sp>
        <p:nvSpPr>
          <p:cNvPr id="75" name="Text 29">
            <a:extLst>
              <a:ext uri="{FF2B5EF4-FFF2-40B4-BE49-F238E27FC236}">
                <a16:creationId xmlns:a16="http://schemas.microsoft.com/office/drawing/2014/main" id="{7452C2AB-2499-49F3-8E28-F42E16A7BE81}"/>
              </a:ext>
            </a:extLst>
          </p:cNvPr>
          <p:cNvSpPr/>
          <p:nvPr/>
        </p:nvSpPr>
        <p:spPr>
          <a:xfrm>
            <a:off x="4996259" y="553700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dư tài khoản (0–250,898.09)</a:t>
            </a:r>
            <a:endParaRPr lang="en-US" sz="1250" dirty="0"/>
          </a:p>
        </p:txBody>
      </p:sp>
      <p:sp>
        <p:nvSpPr>
          <p:cNvPr id="76" name="Text 30">
            <a:extLst>
              <a:ext uri="{FF2B5EF4-FFF2-40B4-BE49-F238E27FC236}">
                <a16:creationId xmlns:a16="http://schemas.microsoft.com/office/drawing/2014/main" id="{64772234-C541-4E6E-A8F2-6DAA36D05E72}"/>
              </a:ext>
            </a:extLst>
          </p:cNvPr>
          <p:cNvSpPr/>
          <p:nvPr/>
        </p:nvSpPr>
        <p:spPr>
          <a:xfrm>
            <a:off x="9438838" y="55370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thực</a:t>
            </a:r>
            <a:endParaRPr lang="en-US" sz="1250" dirty="0"/>
          </a:p>
        </p:txBody>
      </p:sp>
      <p:sp>
        <p:nvSpPr>
          <p:cNvPr id="77" name="Shape 31">
            <a:extLst>
              <a:ext uri="{FF2B5EF4-FFF2-40B4-BE49-F238E27FC236}">
                <a16:creationId xmlns:a16="http://schemas.microsoft.com/office/drawing/2014/main" id="{7177AA63-3B1D-4B2E-8190-9116854D5797}"/>
              </a:ext>
            </a:extLst>
          </p:cNvPr>
          <p:cNvSpPr/>
          <p:nvPr/>
        </p:nvSpPr>
        <p:spPr>
          <a:xfrm>
            <a:off x="387826" y="5897880"/>
            <a:ext cx="13329285" cy="464820"/>
          </a:xfrm>
          <a:prstGeom prst="rect">
            <a:avLst/>
          </a:prstGeom>
          <a:solidFill>
            <a:srgbClr val="000000">
              <a:alpha val="4000"/>
            </a:srgbClr>
          </a:solidFill>
          <a:ln/>
        </p:spPr>
        <p:txBody>
          <a:bodyPr/>
          <a:lstStyle/>
          <a:p>
            <a:endParaRPr lang="en-US"/>
          </a:p>
        </p:txBody>
      </p:sp>
      <p:sp>
        <p:nvSpPr>
          <p:cNvPr id="78" name="Text 32">
            <a:extLst>
              <a:ext uri="{FF2B5EF4-FFF2-40B4-BE49-F238E27FC236}">
                <a16:creationId xmlns:a16="http://schemas.microsoft.com/office/drawing/2014/main" id="{A05C0761-E4B9-4144-984A-ADFC22A5A924}"/>
              </a:ext>
            </a:extLst>
          </p:cNvPr>
          <p:cNvSpPr/>
          <p:nvPr/>
        </p:nvSpPr>
        <p:spPr>
          <a:xfrm>
            <a:off x="549870" y="600182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products_number</a:t>
            </a:r>
            <a:endParaRPr lang="en-US" sz="1250" dirty="0"/>
          </a:p>
        </p:txBody>
      </p:sp>
      <p:sp>
        <p:nvSpPr>
          <p:cNvPr id="79" name="Text 33">
            <a:extLst>
              <a:ext uri="{FF2B5EF4-FFF2-40B4-BE49-F238E27FC236}">
                <a16:creationId xmlns:a16="http://schemas.microsoft.com/office/drawing/2014/main" id="{CF3F4333-6A02-40B4-B31B-8E7828EB440D}"/>
              </a:ext>
            </a:extLst>
          </p:cNvPr>
          <p:cNvSpPr/>
          <p:nvPr/>
        </p:nvSpPr>
        <p:spPr>
          <a:xfrm>
            <a:off x="4996259" y="600182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sản phẩm sử dụng (1–4)</a:t>
            </a:r>
            <a:endParaRPr lang="en-US" sz="1250" dirty="0"/>
          </a:p>
        </p:txBody>
      </p:sp>
      <p:sp>
        <p:nvSpPr>
          <p:cNvPr id="80" name="Text 34">
            <a:extLst>
              <a:ext uri="{FF2B5EF4-FFF2-40B4-BE49-F238E27FC236}">
                <a16:creationId xmlns:a16="http://schemas.microsoft.com/office/drawing/2014/main" id="{39300D52-F012-4DC0-A957-09761CA0FF24}"/>
              </a:ext>
            </a:extLst>
          </p:cNvPr>
          <p:cNvSpPr/>
          <p:nvPr/>
        </p:nvSpPr>
        <p:spPr>
          <a:xfrm>
            <a:off x="9438838" y="600182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81" name="Shape 35">
            <a:extLst>
              <a:ext uri="{FF2B5EF4-FFF2-40B4-BE49-F238E27FC236}">
                <a16:creationId xmlns:a16="http://schemas.microsoft.com/office/drawing/2014/main" id="{2549D72B-C5D1-45D6-AC49-7C7484356100}"/>
              </a:ext>
            </a:extLst>
          </p:cNvPr>
          <p:cNvSpPr/>
          <p:nvPr/>
        </p:nvSpPr>
        <p:spPr>
          <a:xfrm>
            <a:off x="387826" y="6362700"/>
            <a:ext cx="13329285" cy="464820"/>
          </a:xfrm>
          <a:prstGeom prst="rect">
            <a:avLst/>
          </a:prstGeom>
          <a:solidFill>
            <a:srgbClr val="FFFFFF">
              <a:alpha val="4000"/>
            </a:srgbClr>
          </a:solidFill>
          <a:ln/>
        </p:spPr>
        <p:txBody>
          <a:bodyPr/>
          <a:lstStyle/>
          <a:p>
            <a:endParaRPr lang="en-US"/>
          </a:p>
        </p:txBody>
      </p:sp>
      <p:sp>
        <p:nvSpPr>
          <p:cNvPr id="82" name="Text 36">
            <a:extLst>
              <a:ext uri="{FF2B5EF4-FFF2-40B4-BE49-F238E27FC236}">
                <a16:creationId xmlns:a16="http://schemas.microsoft.com/office/drawing/2014/main" id="{E1452E2E-E5B6-40ED-9201-ADE4346FF1C3}"/>
              </a:ext>
            </a:extLst>
          </p:cNvPr>
          <p:cNvSpPr/>
          <p:nvPr/>
        </p:nvSpPr>
        <p:spPr>
          <a:xfrm>
            <a:off x="549870" y="646664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credit_card</a:t>
            </a:r>
            <a:endParaRPr lang="en-US" sz="1250" dirty="0"/>
          </a:p>
        </p:txBody>
      </p:sp>
      <p:sp>
        <p:nvSpPr>
          <p:cNvPr id="83" name="Text 37">
            <a:extLst>
              <a:ext uri="{FF2B5EF4-FFF2-40B4-BE49-F238E27FC236}">
                <a16:creationId xmlns:a16="http://schemas.microsoft.com/office/drawing/2014/main" id="{B76BE628-A988-4AB6-A53B-AEAD23C349F9}"/>
              </a:ext>
            </a:extLst>
          </p:cNvPr>
          <p:cNvSpPr/>
          <p:nvPr/>
        </p:nvSpPr>
        <p:spPr>
          <a:xfrm>
            <a:off x="4996259" y="646664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Có thẻ tín dụng (1) hay không (0)</a:t>
            </a:r>
            <a:endParaRPr lang="en-US" sz="1250" dirty="0"/>
          </a:p>
        </p:txBody>
      </p:sp>
      <p:sp>
        <p:nvSpPr>
          <p:cNvPr id="84" name="Text 38">
            <a:extLst>
              <a:ext uri="{FF2B5EF4-FFF2-40B4-BE49-F238E27FC236}">
                <a16:creationId xmlns:a16="http://schemas.microsoft.com/office/drawing/2014/main" id="{F0C98B7B-F31B-4305-906C-986B7474BDA8}"/>
              </a:ext>
            </a:extLst>
          </p:cNvPr>
          <p:cNvSpPr/>
          <p:nvPr/>
        </p:nvSpPr>
        <p:spPr>
          <a:xfrm>
            <a:off x="9438838" y="646664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85" name="Shape 39">
            <a:extLst>
              <a:ext uri="{FF2B5EF4-FFF2-40B4-BE49-F238E27FC236}">
                <a16:creationId xmlns:a16="http://schemas.microsoft.com/office/drawing/2014/main" id="{67769D03-F3EC-4F7D-BC8C-4226CF5282CE}"/>
              </a:ext>
            </a:extLst>
          </p:cNvPr>
          <p:cNvSpPr/>
          <p:nvPr/>
        </p:nvSpPr>
        <p:spPr>
          <a:xfrm>
            <a:off x="387826" y="6827520"/>
            <a:ext cx="13329285" cy="464820"/>
          </a:xfrm>
          <a:prstGeom prst="rect">
            <a:avLst/>
          </a:prstGeom>
          <a:solidFill>
            <a:srgbClr val="000000">
              <a:alpha val="4000"/>
            </a:srgbClr>
          </a:solidFill>
          <a:ln/>
        </p:spPr>
        <p:txBody>
          <a:bodyPr/>
          <a:lstStyle/>
          <a:p>
            <a:endParaRPr lang="en-US"/>
          </a:p>
        </p:txBody>
      </p:sp>
      <p:sp>
        <p:nvSpPr>
          <p:cNvPr id="86" name="Text 40">
            <a:extLst>
              <a:ext uri="{FF2B5EF4-FFF2-40B4-BE49-F238E27FC236}">
                <a16:creationId xmlns:a16="http://schemas.microsoft.com/office/drawing/2014/main" id="{402C94E7-9095-45F3-8934-54BD45449484}"/>
              </a:ext>
            </a:extLst>
          </p:cNvPr>
          <p:cNvSpPr/>
          <p:nvPr/>
        </p:nvSpPr>
        <p:spPr>
          <a:xfrm>
            <a:off x="549870" y="693146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active_member</a:t>
            </a:r>
            <a:endParaRPr lang="en-US" sz="1250" dirty="0"/>
          </a:p>
        </p:txBody>
      </p:sp>
      <p:sp>
        <p:nvSpPr>
          <p:cNvPr id="87" name="Text 41">
            <a:extLst>
              <a:ext uri="{FF2B5EF4-FFF2-40B4-BE49-F238E27FC236}">
                <a16:creationId xmlns:a16="http://schemas.microsoft.com/office/drawing/2014/main" id="{298FB2E4-259C-4184-BD17-17E3A50585DD}"/>
              </a:ext>
            </a:extLst>
          </p:cNvPr>
          <p:cNvSpPr/>
          <p:nvPr/>
        </p:nvSpPr>
        <p:spPr>
          <a:xfrm>
            <a:off x="4996259" y="693146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Thành viên tích cực (1) hay không (0)</a:t>
            </a:r>
            <a:endParaRPr lang="en-US" sz="1250" dirty="0"/>
          </a:p>
        </p:txBody>
      </p:sp>
      <p:sp>
        <p:nvSpPr>
          <p:cNvPr id="88" name="Text 42">
            <a:extLst>
              <a:ext uri="{FF2B5EF4-FFF2-40B4-BE49-F238E27FC236}">
                <a16:creationId xmlns:a16="http://schemas.microsoft.com/office/drawing/2014/main" id="{BD558E1B-1DF7-4238-AFA4-8CCE78621A08}"/>
              </a:ext>
            </a:extLst>
          </p:cNvPr>
          <p:cNvSpPr/>
          <p:nvPr/>
        </p:nvSpPr>
        <p:spPr>
          <a:xfrm>
            <a:off x="9438838" y="693146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
        <p:nvSpPr>
          <p:cNvPr id="89" name="Shape 43">
            <a:extLst>
              <a:ext uri="{FF2B5EF4-FFF2-40B4-BE49-F238E27FC236}">
                <a16:creationId xmlns:a16="http://schemas.microsoft.com/office/drawing/2014/main" id="{1F9E679C-712B-4519-838C-C0B8E93BAB7E}"/>
              </a:ext>
            </a:extLst>
          </p:cNvPr>
          <p:cNvSpPr/>
          <p:nvPr/>
        </p:nvSpPr>
        <p:spPr>
          <a:xfrm>
            <a:off x="387826" y="7292340"/>
            <a:ext cx="13329285" cy="464820"/>
          </a:xfrm>
          <a:prstGeom prst="rect">
            <a:avLst/>
          </a:prstGeom>
          <a:solidFill>
            <a:srgbClr val="FFFFFF">
              <a:alpha val="4000"/>
            </a:srgbClr>
          </a:solidFill>
          <a:ln/>
        </p:spPr>
        <p:txBody>
          <a:bodyPr/>
          <a:lstStyle/>
          <a:p>
            <a:endParaRPr lang="en-US"/>
          </a:p>
        </p:txBody>
      </p:sp>
      <p:sp>
        <p:nvSpPr>
          <p:cNvPr id="90" name="Text 44">
            <a:extLst>
              <a:ext uri="{FF2B5EF4-FFF2-40B4-BE49-F238E27FC236}">
                <a16:creationId xmlns:a16="http://schemas.microsoft.com/office/drawing/2014/main" id="{21DEBFA9-B799-4574-896B-43574A08063A}"/>
              </a:ext>
            </a:extLst>
          </p:cNvPr>
          <p:cNvSpPr/>
          <p:nvPr/>
        </p:nvSpPr>
        <p:spPr>
          <a:xfrm>
            <a:off x="549870" y="73962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estimated_salary</a:t>
            </a:r>
            <a:endParaRPr lang="en-US" sz="1250" dirty="0"/>
          </a:p>
        </p:txBody>
      </p:sp>
      <p:sp>
        <p:nvSpPr>
          <p:cNvPr id="91" name="Text 45">
            <a:extLst>
              <a:ext uri="{FF2B5EF4-FFF2-40B4-BE49-F238E27FC236}">
                <a16:creationId xmlns:a16="http://schemas.microsoft.com/office/drawing/2014/main" id="{43782616-BA59-44AE-AC21-98DC20CBEDEF}"/>
              </a:ext>
            </a:extLst>
          </p:cNvPr>
          <p:cNvSpPr/>
          <p:nvPr/>
        </p:nvSpPr>
        <p:spPr>
          <a:xfrm>
            <a:off x="4996259" y="739628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Thu nhập ước tính (11.58–199,992.48)</a:t>
            </a:r>
            <a:endParaRPr lang="en-US" sz="1250" dirty="0"/>
          </a:p>
        </p:txBody>
      </p:sp>
      <p:sp>
        <p:nvSpPr>
          <p:cNvPr id="92" name="Text 46">
            <a:extLst>
              <a:ext uri="{FF2B5EF4-FFF2-40B4-BE49-F238E27FC236}">
                <a16:creationId xmlns:a16="http://schemas.microsoft.com/office/drawing/2014/main" id="{AD613860-3470-456A-814D-F73657F345AD}"/>
              </a:ext>
            </a:extLst>
          </p:cNvPr>
          <p:cNvSpPr/>
          <p:nvPr/>
        </p:nvSpPr>
        <p:spPr>
          <a:xfrm>
            <a:off x="9438838" y="739628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thực</a:t>
            </a:r>
            <a:endParaRPr lang="en-US" sz="1250" dirty="0"/>
          </a:p>
        </p:txBody>
      </p:sp>
      <p:sp>
        <p:nvSpPr>
          <p:cNvPr id="93" name="Shape 47">
            <a:extLst>
              <a:ext uri="{FF2B5EF4-FFF2-40B4-BE49-F238E27FC236}">
                <a16:creationId xmlns:a16="http://schemas.microsoft.com/office/drawing/2014/main" id="{84E62665-0C67-4DFB-AC94-35A0ED191558}"/>
              </a:ext>
            </a:extLst>
          </p:cNvPr>
          <p:cNvSpPr/>
          <p:nvPr/>
        </p:nvSpPr>
        <p:spPr>
          <a:xfrm>
            <a:off x="387826" y="7757160"/>
            <a:ext cx="13329285" cy="464820"/>
          </a:xfrm>
          <a:prstGeom prst="rect">
            <a:avLst/>
          </a:prstGeom>
          <a:solidFill>
            <a:srgbClr val="000000">
              <a:alpha val="4000"/>
            </a:srgbClr>
          </a:solidFill>
          <a:ln/>
        </p:spPr>
        <p:txBody>
          <a:bodyPr/>
          <a:lstStyle/>
          <a:p>
            <a:endParaRPr lang="en-US"/>
          </a:p>
        </p:txBody>
      </p:sp>
      <p:sp>
        <p:nvSpPr>
          <p:cNvPr id="94" name="Text 48">
            <a:extLst>
              <a:ext uri="{FF2B5EF4-FFF2-40B4-BE49-F238E27FC236}">
                <a16:creationId xmlns:a16="http://schemas.microsoft.com/office/drawing/2014/main" id="{ACB48B9D-31DA-44CB-986A-ACED5B80921E}"/>
              </a:ext>
            </a:extLst>
          </p:cNvPr>
          <p:cNvSpPr/>
          <p:nvPr/>
        </p:nvSpPr>
        <p:spPr>
          <a:xfrm>
            <a:off x="549870" y="78611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churn</a:t>
            </a:r>
            <a:endParaRPr lang="en-US" sz="1250" dirty="0"/>
          </a:p>
        </p:txBody>
      </p:sp>
      <p:sp>
        <p:nvSpPr>
          <p:cNvPr id="95" name="Text 49">
            <a:extLst>
              <a:ext uri="{FF2B5EF4-FFF2-40B4-BE49-F238E27FC236}">
                <a16:creationId xmlns:a16="http://schemas.microsoft.com/office/drawing/2014/main" id="{0BE84EC0-D7D2-4A73-841A-F57B34D62CFE}"/>
              </a:ext>
            </a:extLst>
          </p:cNvPr>
          <p:cNvSpPr/>
          <p:nvPr/>
        </p:nvSpPr>
        <p:spPr>
          <a:xfrm>
            <a:off x="4996259" y="7861102"/>
            <a:ext cx="411396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Rời bỏ dịch vụ (1) hay không (0)</a:t>
            </a:r>
            <a:endParaRPr lang="en-US" sz="1250" dirty="0"/>
          </a:p>
        </p:txBody>
      </p:sp>
      <p:sp>
        <p:nvSpPr>
          <p:cNvPr id="96" name="Text 50">
            <a:extLst>
              <a:ext uri="{FF2B5EF4-FFF2-40B4-BE49-F238E27FC236}">
                <a16:creationId xmlns:a16="http://schemas.microsoft.com/office/drawing/2014/main" id="{14DCF40A-A27E-4BE0-A55E-A8E56FDEB4CC}"/>
              </a:ext>
            </a:extLst>
          </p:cNvPr>
          <p:cNvSpPr/>
          <p:nvPr/>
        </p:nvSpPr>
        <p:spPr>
          <a:xfrm>
            <a:off x="9438838" y="7861102"/>
            <a:ext cx="4117777" cy="256937"/>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Số nguyên</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4" y="272890"/>
            <a:ext cx="4368205" cy="446603"/>
          </a:xfrm>
          <a:prstGeom prst="rect">
            <a:avLst/>
          </a:prstGeom>
          <a:noFill/>
          <a:ln/>
        </p:spPr>
        <p:txBody>
          <a:bodyPr wrap="none" lIns="0" tIns="0" rIns="0" bIns="0" rtlCol="0" anchor="t"/>
          <a:lstStyle/>
          <a:p>
            <a:pPr marL="0" indent="0" algn="l">
              <a:lnSpc>
                <a:spcPts val="2400"/>
              </a:lnSpc>
              <a:buNone/>
            </a:pPr>
            <a:r>
              <a:rPr lang="vi-VN" sz="2700" dirty="0">
                <a:solidFill>
                  <a:srgbClr val="F2E782"/>
                </a:solidFill>
                <a:latin typeface="Roboto" panose="02000000000000000000" pitchFamily="2" charset="0"/>
                <a:ea typeface="Roboto" panose="02000000000000000000" pitchFamily="2" charset="0"/>
                <a:cs typeface="Prata" pitchFamily="34" charset="-120"/>
              </a:rPr>
              <a:t>Thống kê mô tả</a:t>
            </a:r>
            <a:endParaRPr lang="en-US" sz="2700" dirty="0">
              <a:latin typeface="Roboto" panose="02000000000000000000" pitchFamily="2" charset="0"/>
              <a:ea typeface="Roboto" panose="02000000000000000000" pitchFamily="2" charset="0"/>
            </a:endParaRPr>
          </a:p>
        </p:txBody>
      </p:sp>
      <p:pic>
        <p:nvPicPr>
          <p:cNvPr id="8" name="Image 1" descr="preencoded.png"/>
          <p:cNvPicPr>
            <a:picLocks noChangeAspect="1"/>
          </p:cNvPicPr>
          <p:nvPr/>
        </p:nvPicPr>
        <p:blipFill>
          <a:blip r:embed="rId3"/>
          <a:stretch>
            <a:fillRect/>
          </a:stretch>
        </p:blipFill>
        <p:spPr>
          <a:xfrm>
            <a:off x="396835" y="8342471"/>
            <a:ext cx="6351151" cy="6351151"/>
          </a:xfrm>
          <a:prstGeom prst="rect">
            <a:avLst/>
          </a:prstGeom>
        </p:spPr>
      </p:pic>
      <p:sp>
        <p:nvSpPr>
          <p:cNvPr id="18" name="Text 1">
            <a:extLst>
              <a:ext uri="{FF2B5EF4-FFF2-40B4-BE49-F238E27FC236}">
                <a16:creationId xmlns:a16="http://schemas.microsoft.com/office/drawing/2014/main" id="{01939664-1648-4479-9312-640D561C2E2F}"/>
              </a:ext>
            </a:extLst>
          </p:cNvPr>
          <p:cNvSpPr/>
          <p:nvPr/>
        </p:nvSpPr>
        <p:spPr>
          <a:xfrm>
            <a:off x="808341" y="1530510"/>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Roboto" panose="02000000000000000000" pitchFamily="2" charset="0"/>
                <a:ea typeface="Roboto" panose="02000000000000000000" pitchFamily="2" charset="0"/>
                <a:cs typeface="Merriweather" pitchFamily="34" charset="-120"/>
              </a:rPr>
              <a:t>Các biến số như điểm tín dụng, tuổi, thời gian gắn bó, số dư tài khoản, số sản phẩm và thu nhập ước tính đều được phân tích chi tiết. Khoảng 50% khách hàng có số dư tài khoản bằng 0. Hầu hết khách hàng sử dụng 1-2 sản phẩm.</a:t>
            </a:r>
            <a:endParaRPr lang="en-US" sz="1700" dirty="0">
              <a:latin typeface="Roboto" panose="02000000000000000000" pitchFamily="2" charset="0"/>
              <a:ea typeface="Roboto" panose="02000000000000000000" pitchFamily="2" charset="0"/>
            </a:endParaRPr>
          </a:p>
        </p:txBody>
      </p:sp>
      <p:sp>
        <p:nvSpPr>
          <p:cNvPr id="19" name="Text 2">
            <a:extLst>
              <a:ext uri="{FF2B5EF4-FFF2-40B4-BE49-F238E27FC236}">
                <a16:creationId xmlns:a16="http://schemas.microsoft.com/office/drawing/2014/main" id="{957CB54D-88F5-476D-8D41-66307D50C09F}"/>
              </a:ext>
            </a:extLst>
          </p:cNvPr>
          <p:cNvSpPr/>
          <p:nvPr/>
        </p:nvSpPr>
        <p:spPr>
          <a:xfrm>
            <a:off x="808340" y="2491345"/>
            <a:ext cx="12902803" cy="1473407"/>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Roboto" panose="02000000000000000000" pitchFamily="2" charset="0"/>
                <a:ea typeface="Roboto" panose="02000000000000000000" pitchFamily="2" charset="0"/>
                <a:cs typeface="Merriweather" pitchFamily="34" charset="-120"/>
              </a:rPr>
              <a:t>Về biến </a:t>
            </a:r>
            <a:r>
              <a:rPr lang="en-US" sz="1700">
                <a:solidFill>
                  <a:srgbClr val="E2E6E9"/>
                </a:solidFill>
                <a:latin typeface="Roboto" panose="02000000000000000000" pitchFamily="2" charset="0"/>
                <a:ea typeface="Roboto" panose="02000000000000000000" pitchFamily="2" charset="0"/>
                <a:cs typeface="Merriweather" pitchFamily="34" charset="-120"/>
              </a:rPr>
              <a:t>phân </a:t>
            </a:r>
            <a:r>
              <a:rPr lang="vi-VN" sz="1700">
                <a:solidFill>
                  <a:srgbClr val="E2E6E9"/>
                </a:solidFill>
                <a:latin typeface="Roboto" panose="02000000000000000000" pitchFamily="2" charset="0"/>
                <a:ea typeface="Roboto" panose="02000000000000000000" pitchFamily="2" charset="0"/>
                <a:cs typeface="Merriweather" pitchFamily="34" charset="-120"/>
              </a:rPr>
              <a:t>loại:</a:t>
            </a:r>
          </a:p>
          <a:p>
            <a:pPr marL="285750" indent="-285750" algn="l">
              <a:lnSpc>
                <a:spcPts val="2700"/>
              </a:lnSpc>
              <a:buFont typeface="Arial" panose="020B0604020202020204" pitchFamily="34" charset="0"/>
              <a:buChar char="•"/>
            </a:pPr>
            <a:r>
              <a:rPr lang="en-US" sz="1700">
                <a:solidFill>
                  <a:srgbClr val="E2E6E9"/>
                </a:solidFill>
                <a:latin typeface="Roboto" panose="02000000000000000000" pitchFamily="2" charset="0"/>
                <a:ea typeface="Roboto" panose="02000000000000000000" pitchFamily="2" charset="0"/>
                <a:cs typeface="Merriweather" pitchFamily="34" charset="-120"/>
              </a:rPr>
              <a:t> </a:t>
            </a:r>
            <a:r>
              <a:rPr lang="en-US" sz="1700" dirty="0">
                <a:solidFill>
                  <a:srgbClr val="E2E6E9"/>
                </a:solidFill>
                <a:latin typeface="Roboto" panose="02000000000000000000" pitchFamily="2" charset="0"/>
                <a:ea typeface="Roboto" panose="02000000000000000000" pitchFamily="2" charset="0"/>
                <a:cs typeface="Merriweather" pitchFamily="34" charset="-120"/>
              </a:rPr>
              <a:t>Pháp chiếm 50.14%, Đức 25.09%, Tây Ban Nha 24.77</a:t>
            </a:r>
            <a:r>
              <a:rPr lang="en-US" sz="1700">
                <a:solidFill>
                  <a:srgbClr val="E2E6E9"/>
                </a:solidFill>
                <a:latin typeface="Roboto" panose="02000000000000000000" pitchFamily="2" charset="0"/>
                <a:ea typeface="Roboto" panose="02000000000000000000" pitchFamily="2" charset="0"/>
                <a:cs typeface="Merriweather" pitchFamily="34" charset="-120"/>
              </a:rPr>
              <a:t>%. </a:t>
            </a:r>
            <a:endParaRPr lang="vi-VN" sz="1700">
              <a:solidFill>
                <a:srgbClr val="E2E6E9"/>
              </a:solidFill>
              <a:latin typeface="Roboto" panose="02000000000000000000" pitchFamily="2" charset="0"/>
              <a:ea typeface="Roboto" panose="02000000000000000000" pitchFamily="2" charset="0"/>
              <a:cs typeface="Merriweather" pitchFamily="34" charset="-120"/>
            </a:endParaRPr>
          </a:p>
          <a:p>
            <a:pPr marL="285750" indent="-285750" algn="l">
              <a:lnSpc>
                <a:spcPts val="2700"/>
              </a:lnSpc>
              <a:buFont typeface="Arial" panose="020B0604020202020204" pitchFamily="34" charset="0"/>
              <a:buChar char="•"/>
            </a:pPr>
            <a:r>
              <a:rPr lang="en-US" sz="1700">
                <a:solidFill>
                  <a:srgbClr val="E2E6E9"/>
                </a:solidFill>
                <a:latin typeface="Roboto" panose="02000000000000000000" pitchFamily="2" charset="0"/>
                <a:ea typeface="Roboto" panose="02000000000000000000" pitchFamily="2" charset="0"/>
                <a:cs typeface="Merriweather" pitchFamily="34" charset="-120"/>
              </a:rPr>
              <a:t>Nam </a:t>
            </a:r>
            <a:r>
              <a:rPr lang="en-US" sz="1700" dirty="0">
                <a:solidFill>
                  <a:srgbClr val="E2E6E9"/>
                </a:solidFill>
                <a:latin typeface="Roboto" panose="02000000000000000000" pitchFamily="2" charset="0"/>
                <a:ea typeface="Roboto" panose="02000000000000000000" pitchFamily="2" charset="0"/>
                <a:cs typeface="Merriweather" pitchFamily="34" charset="-120"/>
              </a:rPr>
              <a:t>giới chiếm 54.57%, nữ giới 45.43%. 70.55% khách hàng có thẻ tín dụng</a:t>
            </a:r>
            <a:r>
              <a:rPr lang="en-US" sz="1700">
                <a:solidFill>
                  <a:srgbClr val="E2E6E9"/>
                </a:solidFill>
                <a:latin typeface="Roboto" panose="02000000000000000000" pitchFamily="2" charset="0"/>
                <a:ea typeface="Roboto" panose="02000000000000000000" pitchFamily="2" charset="0"/>
                <a:cs typeface="Merriweather" pitchFamily="34" charset="-120"/>
              </a:rPr>
              <a:t>. </a:t>
            </a:r>
            <a:endParaRPr lang="vi-VN" sz="1700">
              <a:solidFill>
                <a:srgbClr val="E2E6E9"/>
              </a:solidFill>
              <a:latin typeface="Roboto" panose="02000000000000000000" pitchFamily="2" charset="0"/>
              <a:ea typeface="Roboto" panose="02000000000000000000" pitchFamily="2" charset="0"/>
              <a:cs typeface="Merriweather" pitchFamily="34" charset="-120"/>
            </a:endParaRPr>
          </a:p>
          <a:p>
            <a:pPr marL="285750" indent="-285750" algn="l">
              <a:lnSpc>
                <a:spcPts val="2700"/>
              </a:lnSpc>
              <a:buFont typeface="Arial" panose="020B0604020202020204" pitchFamily="34" charset="0"/>
              <a:buChar char="•"/>
            </a:pPr>
            <a:r>
              <a:rPr lang="en-US" sz="1700">
                <a:solidFill>
                  <a:srgbClr val="E2E6E9"/>
                </a:solidFill>
                <a:latin typeface="Roboto" panose="02000000000000000000" pitchFamily="2" charset="0"/>
                <a:ea typeface="Roboto" panose="02000000000000000000" pitchFamily="2" charset="0"/>
                <a:cs typeface="Merriweather" pitchFamily="34" charset="-120"/>
              </a:rPr>
              <a:t>Tỷ </a:t>
            </a:r>
            <a:r>
              <a:rPr lang="en-US" sz="1700" dirty="0">
                <a:solidFill>
                  <a:srgbClr val="E2E6E9"/>
                </a:solidFill>
                <a:latin typeface="Roboto" panose="02000000000000000000" pitchFamily="2" charset="0"/>
                <a:ea typeface="Roboto" panose="02000000000000000000" pitchFamily="2" charset="0"/>
                <a:cs typeface="Merriweather" pitchFamily="34" charset="-120"/>
              </a:rPr>
              <a:t>lệ churn là 20.37%, cho thấy dữ liệu mất cân bằng.</a:t>
            </a:r>
            <a:endParaRPr lang="en-US" sz="1700" dirty="0">
              <a:latin typeface="Roboto" panose="02000000000000000000" pitchFamily="2" charset="0"/>
              <a:ea typeface="Roboto" panose="02000000000000000000" pitchFamily="2" charset="0"/>
            </a:endParaRPr>
          </a:p>
        </p:txBody>
      </p:sp>
      <p:sp>
        <p:nvSpPr>
          <p:cNvPr id="20" name="Text 3">
            <a:extLst>
              <a:ext uri="{FF2B5EF4-FFF2-40B4-BE49-F238E27FC236}">
                <a16:creationId xmlns:a16="http://schemas.microsoft.com/office/drawing/2014/main" id="{0DFF00A9-458D-4D88-9570-14E4690E4948}"/>
              </a:ext>
            </a:extLst>
          </p:cNvPr>
          <p:cNvSpPr/>
          <p:nvPr/>
        </p:nvSpPr>
        <p:spPr>
          <a:xfrm>
            <a:off x="483654" y="4758571"/>
            <a:ext cx="3023235" cy="712708"/>
          </a:xfrm>
          <a:prstGeom prst="rect">
            <a:avLst/>
          </a:prstGeom>
          <a:noFill/>
          <a:ln/>
        </p:spPr>
        <p:txBody>
          <a:bodyPr wrap="none" lIns="0" tIns="0" rIns="0" bIns="0" rtlCol="0" anchor="t"/>
          <a:lstStyle/>
          <a:p>
            <a:pPr marL="0" indent="0" algn="ctr">
              <a:lnSpc>
                <a:spcPts val="5600"/>
              </a:lnSpc>
              <a:buNone/>
            </a:pPr>
            <a:r>
              <a:rPr lang="en-US" sz="5600" dirty="0">
                <a:solidFill>
                  <a:srgbClr val="E2E6E9"/>
                </a:solidFill>
                <a:latin typeface="Roboto" panose="02000000000000000000" pitchFamily="2" charset="0"/>
                <a:ea typeface="Roboto" panose="02000000000000000000" pitchFamily="2" charset="0"/>
                <a:cs typeface="Merriweather" pitchFamily="34" charset="-120"/>
              </a:rPr>
              <a:t>650.53</a:t>
            </a:r>
            <a:endParaRPr lang="en-US" sz="5600" dirty="0">
              <a:latin typeface="Roboto" panose="02000000000000000000" pitchFamily="2" charset="0"/>
              <a:ea typeface="Roboto" panose="02000000000000000000" pitchFamily="2" charset="0"/>
            </a:endParaRPr>
          </a:p>
        </p:txBody>
      </p:sp>
      <p:sp>
        <p:nvSpPr>
          <p:cNvPr id="21" name="Text 4">
            <a:extLst>
              <a:ext uri="{FF2B5EF4-FFF2-40B4-BE49-F238E27FC236}">
                <a16:creationId xmlns:a16="http://schemas.microsoft.com/office/drawing/2014/main" id="{007B9B07-A091-446D-B054-1CDFA8A09EE3}"/>
              </a:ext>
            </a:extLst>
          </p:cNvPr>
          <p:cNvSpPr/>
          <p:nvPr/>
        </p:nvSpPr>
        <p:spPr>
          <a:xfrm>
            <a:off x="645459" y="5741075"/>
            <a:ext cx="2699623" cy="337304"/>
          </a:xfrm>
          <a:prstGeom prst="rect">
            <a:avLst/>
          </a:prstGeom>
          <a:noFill/>
          <a:ln/>
        </p:spPr>
        <p:txBody>
          <a:bodyPr wrap="none" lIns="0" tIns="0" rIns="0" bIns="0" rtlCol="0" anchor="t"/>
          <a:lstStyle/>
          <a:p>
            <a:pPr marL="0" indent="0" algn="ctr">
              <a:lnSpc>
                <a:spcPts val="2650"/>
              </a:lnSpc>
              <a:buNone/>
            </a:pPr>
            <a:r>
              <a:rPr lang="en-US" sz="2100" dirty="0">
                <a:solidFill>
                  <a:srgbClr val="E2E6E9"/>
                </a:solidFill>
                <a:latin typeface="Roboto" panose="02000000000000000000" pitchFamily="2" charset="0"/>
                <a:ea typeface="Roboto" panose="02000000000000000000" pitchFamily="2" charset="0"/>
                <a:cs typeface="Merriweather" pitchFamily="34" charset="-120"/>
              </a:rPr>
              <a:t>Điểm Tín dụng TB</a:t>
            </a:r>
            <a:endParaRPr lang="en-US" sz="2100" dirty="0">
              <a:latin typeface="Roboto" panose="02000000000000000000" pitchFamily="2" charset="0"/>
              <a:ea typeface="Roboto" panose="02000000000000000000" pitchFamily="2" charset="0"/>
            </a:endParaRPr>
          </a:p>
        </p:txBody>
      </p:sp>
      <p:sp>
        <p:nvSpPr>
          <p:cNvPr id="22" name="Text 5">
            <a:extLst>
              <a:ext uri="{FF2B5EF4-FFF2-40B4-BE49-F238E27FC236}">
                <a16:creationId xmlns:a16="http://schemas.microsoft.com/office/drawing/2014/main" id="{9A6FFBA0-4233-42ED-A8B3-1B8517375160}"/>
              </a:ext>
            </a:extLst>
          </p:cNvPr>
          <p:cNvSpPr/>
          <p:nvPr/>
        </p:nvSpPr>
        <p:spPr>
          <a:xfrm>
            <a:off x="475463" y="6207919"/>
            <a:ext cx="3023235" cy="345519"/>
          </a:xfrm>
          <a:prstGeom prst="rect">
            <a:avLst/>
          </a:prstGeom>
          <a:noFill/>
          <a:ln/>
        </p:spPr>
        <p:txBody>
          <a:bodyPr wrap="none" lIns="0" tIns="0" rIns="0" bIns="0" rtlCol="0" anchor="t"/>
          <a:lstStyle/>
          <a:p>
            <a:pPr marL="0" indent="0" algn="ctr">
              <a:lnSpc>
                <a:spcPts val="2700"/>
              </a:lnSpc>
              <a:buNone/>
            </a:pPr>
            <a:r>
              <a:rPr lang="en-US" sz="1700" dirty="0">
                <a:solidFill>
                  <a:srgbClr val="E2E6E9"/>
                </a:solidFill>
                <a:latin typeface="Roboto" panose="02000000000000000000" pitchFamily="2" charset="0"/>
                <a:ea typeface="Roboto" panose="02000000000000000000" pitchFamily="2" charset="0"/>
                <a:cs typeface="Merriweather" pitchFamily="34" charset="-120"/>
              </a:rPr>
              <a:t>Độ lệch chuẩn 96.65</a:t>
            </a:r>
            <a:endParaRPr lang="en-US" sz="1700" dirty="0">
              <a:latin typeface="Roboto" panose="02000000000000000000" pitchFamily="2" charset="0"/>
              <a:ea typeface="Roboto" panose="02000000000000000000" pitchFamily="2" charset="0"/>
            </a:endParaRPr>
          </a:p>
        </p:txBody>
      </p:sp>
      <p:sp>
        <p:nvSpPr>
          <p:cNvPr id="23" name="Text 6">
            <a:extLst>
              <a:ext uri="{FF2B5EF4-FFF2-40B4-BE49-F238E27FC236}">
                <a16:creationId xmlns:a16="http://schemas.microsoft.com/office/drawing/2014/main" id="{CE9A0E1E-9087-4236-AC9B-AE7F5362A031}"/>
              </a:ext>
            </a:extLst>
          </p:cNvPr>
          <p:cNvSpPr/>
          <p:nvPr/>
        </p:nvSpPr>
        <p:spPr>
          <a:xfrm>
            <a:off x="3612417" y="4758571"/>
            <a:ext cx="3023235" cy="712708"/>
          </a:xfrm>
          <a:prstGeom prst="rect">
            <a:avLst/>
          </a:prstGeom>
          <a:noFill/>
          <a:ln/>
        </p:spPr>
        <p:txBody>
          <a:bodyPr wrap="none" lIns="0" tIns="0" rIns="0" bIns="0" rtlCol="0" anchor="t"/>
          <a:lstStyle/>
          <a:p>
            <a:pPr marL="0" indent="0" algn="ctr">
              <a:lnSpc>
                <a:spcPts val="5600"/>
              </a:lnSpc>
              <a:buNone/>
            </a:pPr>
            <a:r>
              <a:rPr lang="en-US" sz="5600" dirty="0">
                <a:solidFill>
                  <a:srgbClr val="E2E6E9"/>
                </a:solidFill>
                <a:latin typeface="Roboto" panose="02000000000000000000" pitchFamily="2" charset="0"/>
                <a:ea typeface="Roboto" panose="02000000000000000000" pitchFamily="2" charset="0"/>
                <a:cs typeface="Merriweather" pitchFamily="34" charset="-120"/>
              </a:rPr>
              <a:t>38.92</a:t>
            </a:r>
            <a:endParaRPr lang="en-US" sz="5600" dirty="0">
              <a:latin typeface="Roboto" panose="02000000000000000000" pitchFamily="2" charset="0"/>
              <a:ea typeface="Roboto" panose="02000000000000000000" pitchFamily="2" charset="0"/>
            </a:endParaRPr>
          </a:p>
        </p:txBody>
      </p:sp>
      <p:sp>
        <p:nvSpPr>
          <p:cNvPr id="24" name="Text 7">
            <a:extLst>
              <a:ext uri="{FF2B5EF4-FFF2-40B4-BE49-F238E27FC236}">
                <a16:creationId xmlns:a16="http://schemas.microsoft.com/office/drawing/2014/main" id="{A75976E1-A933-4641-BE84-D0867676BC75}"/>
              </a:ext>
            </a:extLst>
          </p:cNvPr>
          <p:cNvSpPr/>
          <p:nvPr/>
        </p:nvSpPr>
        <p:spPr>
          <a:xfrm>
            <a:off x="3774222" y="5726879"/>
            <a:ext cx="2699623" cy="337304"/>
          </a:xfrm>
          <a:prstGeom prst="rect">
            <a:avLst/>
          </a:prstGeom>
          <a:noFill/>
          <a:ln/>
        </p:spPr>
        <p:txBody>
          <a:bodyPr wrap="none" lIns="0" tIns="0" rIns="0" bIns="0" rtlCol="0" anchor="t"/>
          <a:lstStyle/>
          <a:p>
            <a:pPr marL="0" indent="0" algn="ctr">
              <a:lnSpc>
                <a:spcPts val="2650"/>
              </a:lnSpc>
              <a:buNone/>
            </a:pPr>
            <a:r>
              <a:rPr lang="en-US" sz="2100" dirty="0">
                <a:solidFill>
                  <a:srgbClr val="E2E6E9"/>
                </a:solidFill>
                <a:latin typeface="Roboto" panose="02000000000000000000" pitchFamily="2" charset="0"/>
                <a:ea typeface="Roboto" panose="02000000000000000000" pitchFamily="2" charset="0"/>
                <a:cs typeface="Merriweather" pitchFamily="34" charset="-120"/>
              </a:rPr>
              <a:t>Tuổi TB</a:t>
            </a:r>
            <a:endParaRPr lang="en-US" sz="2100" dirty="0">
              <a:latin typeface="Roboto" panose="02000000000000000000" pitchFamily="2" charset="0"/>
              <a:ea typeface="Roboto" panose="02000000000000000000" pitchFamily="2" charset="0"/>
            </a:endParaRPr>
          </a:p>
        </p:txBody>
      </p:sp>
      <p:sp>
        <p:nvSpPr>
          <p:cNvPr id="25" name="Text 8">
            <a:extLst>
              <a:ext uri="{FF2B5EF4-FFF2-40B4-BE49-F238E27FC236}">
                <a16:creationId xmlns:a16="http://schemas.microsoft.com/office/drawing/2014/main" id="{A9EBBBA6-402C-4151-B6A4-3C24D573055F}"/>
              </a:ext>
            </a:extLst>
          </p:cNvPr>
          <p:cNvSpPr/>
          <p:nvPr/>
        </p:nvSpPr>
        <p:spPr>
          <a:xfrm>
            <a:off x="3612417" y="6207919"/>
            <a:ext cx="3023235" cy="345519"/>
          </a:xfrm>
          <a:prstGeom prst="rect">
            <a:avLst/>
          </a:prstGeom>
          <a:noFill/>
          <a:ln/>
        </p:spPr>
        <p:txBody>
          <a:bodyPr wrap="none" lIns="0" tIns="0" rIns="0" bIns="0" rtlCol="0" anchor="t"/>
          <a:lstStyle/>
          <a:p>
            <a:pPr marL="0" indent="0" algn="ctr">
              <a:lnSpc>
                <a:spcPts val="2700"/>
              </a:lnSpc>
              <a:buNone/>
            </a:pPr>
            <a:r>
              <a:rPr lang="en-US" sz="1700" dirty="0">
                <a:solidFill>
                  <a:srgbClr val="E2E6E9"/>
                </a:solidFill>
                <a:latin typeface="Roboto" panose="02000000000000000000" pitchFamily="2" charset="0"/>
                <a:ea typeface="Roboto" panose="02000000000000000000" pitchFamily="2" charset="0"/>
                <a:cs typeface="Merriweather" pitchFamily="34" charset="-120"/>
              </a:rPr>
              <a:t>Tập trung 32–44</a:t>
            </a:r>
            <a:endParaRPr lang="en-US" sz="1700" dirty="0">
              <a:latin typeface="Roboto" panose="02000000000000000000" pitchFamily="2" charset="0"/>
              <a:ea typeface="Roboto" panose="02000000000000000000" pitchFamily="2" charset="0"/>
            </a:endParaRPr>
          </a:p>
        </p:txBody>
      </p:sp>
      <p:pic>
        <p:nvPicPr>
          <p:cNvPr id="27" name="Picture 26">
            <a:extLst>
              <a:ext uri="{FF2B5EF4-FFF2-40B4-BE49-F238E27FC236}">
                <a16:creationId xmlns:a16="http://schemas.microsoft.com/office/drawing/2014/main" id="{9FB0E323-147E-4E93-B7CD-AE0DC9A1F0B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36659" y="3751739"/>
            <a:ext cx="6388203" cy="3850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1167"/>
            <a:ext cx="7653933"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Roboto" panose="02000000000000000000" pitchFamily="2" charset="0"/>
                <a:ea typeface="Roboto" panose="02000000000000000000" pitchFamily="2" charset="0"/>
                <a:cs typeface="Prata" pitchFamily="34" charset="-120"/>
              </a:rPr>
              <a:t>Phương pháp Xây dựng Mô hình</a:t>
            </a:r>
            <a:endParaRPr lang="en-US" sz="3900" dirty="0">
              <a:latin typeface="Roboto" panose="02000000000000000000" pitchFamily="2" charset="0"/>
              <a:ea typeface="Roboto" panose="02000000000000000000" pitchFamily="2" charset="0"/>
            </a:endParaRPr>
          </a:p>
        </p:txBody>
      </p:sp>
      <p:sp>
        <p:nvSpPr>
          <p:cNvPr id="3" name="Shape 1"/>
          <p:cNvSpPr/>
          <p:nvPr/>
        </p:nvSpPr>
        <p:spPr>
          <a:xfrm>
            <a:off x="793790" y="1778079"/>
            <a:ext cx="6422231" cy="2870002"/>
          </a:xfrm>
          <a:prstGeom prst="roundRect">
            <a:avLst>
              <a:gd name="adj" fmla="val 1037"/>
            </a:avLst>
          </a:prstGeom>
          <a:solidFill>
            <a:srgbClr val="3A3B3C"/>
          </a:solidFill>
          <a:ln/>
        </p:spPr>
      </p:sp>
      <p:sp>
        <p:nvSpPr>
          <p:cNvPr id="4" name="Text 2"/>
          <p:cNvSpPr/>
          <p:nvPr/>
        </p:nvSpPr>
        <p:spPr>
          <a:xfrm>
            <a:off x="992148" y="19764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Mô hình Sử dụng</a:t>
            </a:r>
            <a:endParaRPr lang="en-US" sz="1950" dirty="0">
              <a:latin typeface="Roboto" panose="02000000000000000000" pitchFamily="2" charset="0"/>
              <a:ea typeface="Roboto" panose="02000000000000000000" pitchFamily="2" charset="0"/>
            </a:endParaRPr>
          </a:p>
        </p:txBody>
      </p:sp>
      <p:sp>
        <p:nvSpPr>
          <p:cNvPr id="5" name="Text 3"/>
          <p:cNvSpPr/>
          <p:nvPr/>
        </p:nvSpPr>
        <p:spPr>
          <a:xfrm>
            <a:off x="992148" y="2405658"/>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Logistic Regression:</a:t>
            </a:r>
            <a:r>
              <a:rPr lang="en-US" sz="1550" dirty="0">
                <a:solidFill>
                  <a:srgbClr val="CFCBBF"/>
                </a:solidFill>
                <a:latin typeface="Roboto" panose="02000000000000000000" pitchFamily="2" charset="0"/>
                <a:ea typeface="Roboto" panose="02000000000000000000" pitchFamily="2" charset="0"/>
                <a:cs typeface="Raleway" pitchFamily="34" charset="-120"/>
              </a:rPr>
              <a:t> Đơn giản, dễ hiểu, mạnh mẽ, cung cấp hệ số đặc trưng rõ ràng.</a:t>
            </a:r>
            <a:endParaRPr lang="en-US" sz="1550" dirty="0">
              <a:latin typeface="Roboto" panose="02000000000000000000" pitchFamily="2" charset="0"/>
              <a:ea typeface="Roboto" panose="02000000000000000000" pitchFamily="2" charset="0"/>
            </a:endParaRPr>
          </a:p>
        </p:txBody>
      </p:sp>
      <p:sp>
        <p:nvSpPr>
          <p:cNvPr id="6" name="Text 4"/>
          <p:cNvSpPr/>
          <p:nvPr/>
        </p:nvSpPr>
        <p:spPr>
          <a:xfrm>
            <a:off x="992148" y="3110151"/>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Random Forest:</a:t>
            </a:r>
            <a:r>
              <a:rPr lang="en-US" sz="1550" dirty="0">
                <a:solidFill>
                  <a:srgbClr val="CFCBBF"/>
                </a:solidFill>
                <a:latin typeface="Roboto" panose="02000000000000000000" pitchFamily="2" charset="0"/>
                <a:ea typeface="Roboto" panose="02000000000000000000" pitchFamily="2" charset="0"/>
                <a:cs typeface="Raleway" pitchFamily="34" charset="-120"/>
              </a:rPr>
              <a:t> Dựa trên tập hợp nhiều cây quyết định, hiệu quả với dữ liệu phức tạp.</a:t>
            </a:r>
            <a:endParaRPr lang="en-US" sz="1550" dirty="0">
              <a:latin typeface="Roboto" panose="02000000000000000000" pitchFamily="2" charset="0"/>
              <a:ea typeface="Roboto" panose="02000000000000000000" pitchFamily="2" charset="0"/>
            </a:endParaRPr>
          </a:p>
        </p:txBody>
      </p:sp>
      <p:sp>
        <p:nvSpPr>
          <p:cNvPr id="7" name="Text 5"/>
          <p:cNvSpPr/>
          <p:nvPr/>
        </p:nvSpPr>
        <p:spPr>
          <a:xfrm>
            <a:off x="992148" y="3814643"/>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XGBoost:</a:t>
            </a:r>
            <a:r>
              <a:rPr lang="en-US" sz="1550" dirty="0">
                <a:solidFill>
                  <a:srgbClr val="CFCBBF"/>
                </a:solidFill>
                <a:latin typeface="Roboto" panose="02000000000000000000" pitchFamily="2" charset="0"/>
                <a:ea typeface="Roboto" panose="02000000000000000000" pitchFamily="2" charset="0"/>
                <a:cs typeface="Raleway" pitchFamily="34" charset="-120"/>
              </a:rPr>
              <a:t> Mô hình tiên tiến, xử lý tốt dữ liệu mất cân bằng, độ chính xác cao.</a:t>
            </a:r>
            <a:endParaRPr lang="en-US" sz="1550" dirty="0">
              <a:latin typeface="Roboto" panose="02000000000000000000" pitchFamily="2" charset="0"/>
              <a:ea typeface="Roboto" panose="02000000000000000000" pitchFamily="2" charset="0"/>
            </a:endParaRPr>
          </a:p>
        </p:txBody>
      </p:sp>
      <p:sp>
        <p:nvSpPr>
          <p:cNvPr id="8" name="Shape 6"/>
          <p:cNvSpPr/>
          <p:nvPr/>
        </p:nvSpPr>
        <p:spPr>
          <a:xfrm>
            <a:off x="7414379" y="1778079"/>
            <a:ext cx="6422231" cy="2870002"/>
          </a:xfrm>
          <a:prstGeom prst="roundRect">
            <a:avLst>
              <a:gd name="adj" fmla="val 1037"/>
            </a:avLst>
          </a:prstGeom>
          <a:solidFill>
            <a:srgbClr val="3A3B3C"/>
          </a:solidFill>
          <a:ln/>
        </p:spPr>
      </p:sp>
      <p:sp>
        <p:nvSpPr>
          <p:cNvPr id="9" name="Text 7"/>
          <p:cNvSpPr/>
          <p:nvPr/>
        </p:nvSpPr>
        <p:spPr>
          <a:xfrm>
            <a:off x="7612737" y="19764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Tối ưu hóa</a:t>
            </a:r>
            <a:endParaRPr lang="en-US" sz="1950" dirty="0">
              <a:latin typeface="Roboto" panose="02000000000000000000" pitchFamily="2" charset="0"/>
              <a:ea typeface="Roboto" panose="02000000000000000000" pitchFamily="2" charset="0"/>
            </a:endParaRPr>
          </a:p>
        </p:txBody>
      </p:sp>
      <p:sp>
        <p:nvSpPr>
          <p:cNvPr id="10" name="Text 8"/>
          <p:cNvSpPr/>
          <p:nvPr/>
        </p:nvSpPr>
        <p:spPr>
          <a:xfrm>
            <a:off x="7612737" y="2405658"/>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FCBBF"/>
                </a:solidFill>
                <a:latin typeface="Roboto" panose="02000000000000000000" pitchFamily="2" charset="0"/>
                <a:ea typeface="Roboto" panose="02000000000000000000" pitchFamily="2" charset="0"/>
                <a:cs typeface="Raleway" pitchFamily="34" charset="-120"/>
              </a:rPr>
              <a:t>Sử dụng GridSearchCV để tìm siêu tham số tốt nhất.</a:t>
            </a:r>
            <a:endParaRPr lang="en-US" sz="1550" dirty="0">
              <a:latin typeface="Roboto" panose="02000000000000000000" pitchFamily="2" charset="0"/>
              <a:ea typeface="Roboto" panose="02000000000000000000" pitchFamily="2" charset="0"/>
            </a:endParaRPr>
          </a:p>
        </p:txBody>
      </p:sp>
      <p:sp>
        <p:nvSpPr>
          <p:cNvPr id="11" name="Text 9"/>
          <p:cNvSpPr/>
          <p:nvPr/>
        </p:nvSpPr>
        <p:spPr>
          <a:xfrm>
            <a:off x="7612737" y="2792611"/>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CBBF"/>
                </a:solidFill>
                <a:latin typeface="Roboto" panose="02000000000000000000" pitchFamily="2" charset="0"/>
                <a:ea typeface="Roboto" panose="02000000000000000000" pitchFamily="2" charset="0"/>
                <a:cs typeface="Raleway" pitchFamily="34" charset="-120"/>
              </a:rPr>
              <a:t>Thử nghiệm ngưỡng phân loại (0.2, 0.25, 0.3, 0.4, 0.5) để tối ưu Recall lớp 1.</a:t>
            </a:r>
            <a:endParaRPr lang="en-US" sz="1550" dirty="0">
              <a:latin typeface="Roboto" panose="02000000000000000000" pitchFamily="2" charset="0"/>
              <a:ea typeface="Roboto" panose="02000000000000000000" pitchFamily="2" charset="0"/>
            </a:endParaRPr>
          </a:p>
        </p:txBody>
      </p:sp>
      <p:sp>
        <p:nvSpPr>
          <p:cNvPr id="12" name="Shape 10"/>
          <p:cNvSpPr/>
          <p:nvPr/>
        </p:nvSpPr>
        <p:spPr>
          <a:xfrm>
            <a:off x="793790" y="4846439"/>
            <a:ext cx="6422231" cy="2621875"/>
          </a:xfrm>
          <a:prstGeom prst="roundRect">
            <a:avLst>
              <a:gd name="adj" fmla="val 1135"/>
            </a:avLst>
          </a:prstGeom>
          <a:solidFill>
            <a:srgbClr val="3A3B3C"/>
          </a:solidFill>
          <a:ln/>
        </p:spPr>
      </p:sp>
      <p:sp>
        <p:nvSpPr>
          <p:cNvPr id="13" name="Text 11"/>
          <p:cNvSpPr/>
          <p:nvPr/>
        </p:nvSpPr>
        <p:spPr>
          <a:xfrm>
            <a:off x="992148" y="5044797"/>
            <a:ext cx="3313867"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Kỹ thuật Xử lý Mất cân bằng</a:t>
            </a:r>
            <a:endParaRPr lang="en-US" sz="1950" dirty="0">
              <a:latin typeface="Roboto" panose="02000000000000000000" pitchFamily="2" charset="0"/>
              <a:ea typeface="Roboto" panose="02000000000000000000" pitchFamily="2" charset="0"/>
            </a:endParaRPr>
          </a:p>
        </p:txBody>
      </p:sp>
      <p:sp>
        <p:nvSpPr>
          <p:cNvPr id="14" name="Text 12"/>
          <p:cNvSpPr/>
          <p:nvPr/>
        </p:nvSpPr>
        <p:spPr>
          <a:xfrm>
            <a:off x="992148" y="5474018"/>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SMOTE:</a:t>
            </a:r>
            <a:r>
              <a:rPr lang="en-US" sz="1550" dirty="0">
                <a:solidFill>
                  <a:srgbClr val="CFCBBF"/>
                </a:solidFill>
                <a:latin typeface="Roboto" panose="02000000000000000000" pitchFamily="2" charset="0"/>
                <a:ea typeface="Roboto" panose="02000000000000000000" pitchFamily="2" charset="0"/>
                <a:cs typeface="Raleway" pitchFamily="34" charset="-120"/>
              </a:rPr>
              <a:t> Tạo mẫu tổng hợp cho lớp thiểu số.</a:t>
            </a:r>
            <a:endParaRPr lang="en-US" sz="1550" dirty="0">
              <a:latin typeface="Roboto" panose="02000000000000000000" pitchFamily="2" charset="0"/>
              <a:ea typeface="Roboto" panose="02000000000000000000" pitchFamily="2" charset="0"/>
            </a:endParaRPr>
          </a:p>
        </p:txBody>
      </p:sp>
      <p:sp>
        <p:nvSpPr>
          <p:cNvPr id="15" name="Text 13"/>
          <p:cNvSpPr/>
          <p:nvPr/>
        </p:nvSpPr>
        <p:spPr>
          <a:xfrm>
            <a:off x="992148" y="5860971"/>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RUS:</a:t>
            </a:r>
            <a:r>
              <a:rPr lang="en-US" sz="1550" dirty="0">
                <a:solidFill>
                  <a:srgbClr val="CFCBBF"/>
                </a:solidFill>
                <a:latin typeface="Roboto" panose="02000000000000000000" pitchFamily="2" charset="0"/>
                <a:ea typeface="Roboto" panose="02000000000000000000" pitchFamily="2" charset="0"/>
                <a:cs typeface="Raleway" pitchFamily="34" charset="-120"/>
              </a:rPr>
              <a:t> Giảm mẫu lớp đa số ngẫu nhiên.</a:t>
            </a:r>
            <a:endParaRPr lang="en-US" sz="1550" dirty="0">
              <a:latin typeface="Roboto" panose="02000000000000000000" pitchFamily="2" charset="0"/>
              <a:ea typeface="Roboto" panose="02000000000000000000" pitchFamily="2" charset="0"/>
            </a:endParaRPr>
          </a:p>
        </p:txBody>
      </p:sp>
      <p:sp>
        <p:nvSpPr>
          <p:cNvPr id="16" name="Text 14"/>
          <p:cNvSpPr/>
          <p:nvPr/>
        </p:nvSpPr>
        <p:spPr>
          <a:xfrm>
            <a:off x="992148" y="6247924"/>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ADASYN:</a:t>
            </a:r>
            <a:r>
              <a:rPr lang="en-US" sz="1550" dirty="0">
                <a:solidFill>
                  <a:srgbClr val="CFCBBF"/>
                </a:solidFill>
                <a:latin typeface="Roboto" panose="02000000000000000000" pitchFamily="2" charset="0"/>
                <a:ea typeface="Roboto" panose="02000000000000000000" pitchFamily="2" charset="0"/>
                <a:cs typeface="Raleway" pitchFamily="34" charset="-120"/>
              </a:rPr>
              <a:t> Tạo mẫu tổng hợp tập trung vào các mẫu khó phân loại.</a:t>
            </a:r>
            <a:endParaRPr lang="en-US" sz="1550" dirty="0">
              <a:latin typeface="Roboto" panose="02000000000000000000" pitchFamily="2" charset="0"/>
              <a:ea typeface="Roboto" panose="02000000000000000000" pitchFamily="2" charset="0"/>
            </a:endParaRPr>
          </a:p>
        </p:txBody>
      </p:sp>
      <p:sp>
        <p:nvSpPr>
          <p:cNvPr id="17" name="Text 15"/>
          <p:cNvSpPr/>
          <p:nvPr/>
        </p:nvSpPr>
        <p:spPr>
          <a:xfrm>
            <a:off x="992148" y="6952417"/>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SMOTEENN:</a:t>
            </a:r>
            <a:r>
              <a:rPr lang="en-US" sz="1550" dirty="0">
                <a:solidFill>
                  <a:srgbClr val="CFCBBF"/>
                </a:solidFill>
                <a:latin typeface="Roboto" panose="02000000000000000000" pitchFamily="2" charset="0"/>
                <a:ea typeface="Roboto" panose="02000000000000000000" pitchFamily="2" charset="0"/>
                <a:cs typeface="Raleway" pitchFamily="34" charset="-120"/>
              </a:rPr>
              <a:t> Kết hợp SMOTE và loại bỏ nhiễu.</a:t>
            </a:r>
            <a:endParaRPr lang="en-US" sz="1550" dirty="0">
              <a:latin typeface="Roboto" panose="02000000000000000000" pitchFamily="2" charset="0"/>
              <a:ea typeface="Roboto" panose="02000000000000000000" pitchFamily="2" charset="0"/>
            </a:endParaRPr>
          </a:p>
        </p:txBody>
      </p:sp>
      <p:sp>
        <p:nvSpPr>
          <p:cNvPr id="18" name="Shape 16"/>
          <p:cNvSpPr/>
          <p:nvPr/>
        </p:nvSpPr>
        <p:spPr>
          <a:xfrm>
            <a:off x="7414379" y="4846439"/>
            <a:ext cx="6422231" cy="2621875"/>
          </a:xfrm>
          <a:prstGeom prst="roundRect">
            <a:avLst>
              <a:gd name="adj" fmla="val 1135"/>
            </a:avLst>
          </a:prstGeom>
          <a:solidFill>
            <a:srgbClr val="3A3B3C"/>
          </a:solidFill>
          <a:ln/>
        </p:spPr>
      </p:sp>
      <p:sp>
        <p:nvSpPr>
          <p:cNvPr id="19" name="Text 17"/>
          <p:cNvSpPr/>
          <p:nvPr/>
        </p:nvSpPr>
        <p:spPr>
          <a:xfrm>
            <a:off x="7612737" y="504479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CBBF"/>
                </a:solidFill>
                <a:latin typeface="Roboto" panose="02000000000000000000" pitchFamily="2" charset="0"/>
                <a:ea typeface="Roboto" panose="02000000000000000000" pitchFamily="2" charset="0"/>
                <a:cs typeface="Prata" pitchFamily="34" charset="-120"/>
              </a:rPr>
              <a:t>Chỉ số Đánh giá</a:t>
            </a:r>
            <a:endParaRPr lang="en-US" sz="1950" dirty="0">
              <a:latin typeface="Roboto" panose="02000000000000000000" pitchFamily="2" charset="0"/>
              <a:ea typeface="Roboto" panose="02000000000000000000" pitchFamily="2" charset="0"/>
            </a:endParaRPr>
          </a:p>
        </p:txBody>
      </p:sp>
      <p:sp>
        <p:nvSpPr>
          <p:cNvPr id="20" name="Text 18"/>
          <p:cNvSpPr/>
          <p:nvPr/>
        </p:nvSpPr>
        <p:spPr>
          <a:xfrm>
            <a:off x="7612737" y="5474018"/>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FCBBF"/>
                </a:solidFill>
                <a:latin typeface="Roboto" panose="02000000000000000000" pitchFamily="2" charset="0"/>
                <a:ea typeface="Roboto" panose="02000000000000000000" pitchFamily="2" charset="0"/>
                <a:cs typeface="Raleway" pitchFamily="34" charset="-120"/>
              </a:rPr>
              <a:t>Ưu tiên </a:t>
            </a:r>
            <a:r>
              <a:rPr lang="en-US" sz="1550" b="1" dirty="0">
                <a:solidFill>
                  <a:srgbClr val="CFCBBF"/>
                </a:solidFill>
                <a:latin typeface="Roboto" panose="02000000000000000000" pitchFamily="2" charset="0"/>
                <a:ea typeface="Roboto" panose="02000000000000000000" pitchFamily="2" charset="0"/>
                <a:cs typeface="Raleway" pitchFamily="34" charset="-120"/>
              </a:rPr>
              <a:t>Recall lớp 1</a:t>
            </a:r>
            <a:r>
              <a:rPr lang="en-US" sz="1550" dirty="0">
                <a:solidFill>
                  <a:srgbClr val="CFCBBF"/>
                </a:solidFill>
                <a:latin typeface="Roboto" panose="02000000000000000000" pitchFamily="2" charset="0"/>
                <a:ea typeface="Roboto" panose="02000000000000000000" pitchFamily="2" charset="0"/>
                <a:cs typeface="Raleway" pitchFamily="34" charset="-120"/>
              </a:rPr>
              <a:t> để phát hiện tối đa khách hàng churn.</a:t>
            </a:r>
            <a:endParaRPr lang="en-US" sz="1550" dirty="0">
              <a:latin typeface="Roboto" panose="02000000000000000000" pitchFamily="2" charset="0"/>
              <a:ea typeface="Roboto" panose="02000000000000000000" pitchFamily="2" charset="0"/>
            </a:endParaRPr>
          </a:p>
        </p:txBody>
      </p:sp>
      <p:sp>
        <p:nvSpPr>
          <p:cNvPr id="21" name="Text 19"/>
          <p:cNvSpPr/>
          <p:nvPr/>
        </p:nvSpPr>
        <p:spPr>
          <a:xfrm>
            <a:off x="7612737" y="5860971"/>
            <a:ext cx="60255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FCBBF"/>
                </a:solidFill>
                <a:latin typeface="Roboto" panose="02000000000000000000" pitchFamily="2" charset="0"/>
                <a:ea typeface="Roboto" panose="02000000000000000000" pitchFamily="2" charset="0"/>
                <a:cs typeface="Raleway" pitchFamily="34" charset="-120"/>
              </a:rPr>
              <a:t>Sử dụng Confusion Matrix và Classification Report.</a:t>
            </a:r>
            <a:endParaRPr lang="en-US" sz="1550" dirty="0">
              <a:latin typeface="Roboto" panose="02000000000000000000" pitchFamily="2" charset="0"/>
              <a:ea typeface="Roboto" panose="02000000000000000000" pitchFamily="2" charset="0"/>
            </a:endParaRPr>
          </a:p>
        </p:txBody>
      </p:sp>
      <p:sp>
        <p:nvSpPr>
          <p:cNvPr id="22" name="Text 20"/>
          <p:cNvSpPr/>
          <p:nvPr/>
        </p:nvSpPr>
        <p:spPr>
          <a:xfrm>
            <a:off x="7612737" y="6247924"/>
            <a:ext cx="602551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FCBBF"/>
                </a:solidFill>
                <a:latin typeface="Roboto" panose="02000000000000000000" pitchFamily="2" charset="0"/>
                <a:ea typeface="Roboto" panose="02000000000000000000" pitchFamily="2" charset="0"/>
                <a:cs typeface="Raleway" pitchFamily="34" charset="-120"/>
              </a:rPr>
              <a:t>Precision và Accuracy là chỉ số phụ, chấp nhận thấp để ưu tiên Recall.</a:t>
            </a:r>
            <a:endParaRPr lang="en-US" sz="1550" dirty="0">
              <a:latin typeface="Roboto" panose="02000000000000000000" pitchFamily="2" charset="0"/>
              <a:ea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6857" y="389692"/>
            <a:ext cx="3543062" cy="442913"/>
          </a:xfrm>
          <a:prstGeom prst="rect">
            <a:avLst/>
          </a:prstGeom>
          <a:noFill/>
          <a:ln/>
        </p:spPr>
        <p:txBody>
          <a:bodyPr wrap="none" lIns="0" tIns="0" rIns="0" bIns="0" rtlCol="0" anchor="t"/>
          <a:lstStyle/>
          <a:p>
            <a:pPr marL="0" indent="0" algn="l">
              <a:lnSpc>
                <a:spcPts val="3450"/>
              </a:lnSpc>
              <a:buNone/>
            </a:pPr>
            <a:r>
              <a:rPr lang="en-US" sz="2750" dirty="0">
                <a:solidFill>
                  <a:srgbClr val="F2E782"/>
                </a:solidFill>
                <a:latin typeface="Prata" pitchFamily="34" charset="0"/>
                <a:ea typeface="Prata" pitchFamily="34" charset="-122"/>
                <a:cs typeface="Prata" pitchFamily="34" charset="-120"/>
              </a:rPr>
              <a:t>Kết quả Mô hình</a:t>
            </a:r>
            <a:endParaRPr lang="en-US" sz="2750" dirty="0"/>
          </a:p>
        </p:txBody>
      </p:sp>
      <p:sp>
        <p:nvSpPr>
          <p:cNvPr id="4" name="Shape 1"/>
          <p:cNvSpPr/>
          <p:nvPr/>
        </p:nvSpPr>
        <p:spPr>
          <a:xfrm>
            <a:off x="3973592" y="8248888"/>
            <a:ext cx="141684" cy="141684"/>
          </a:xfrm>
          <a:prstGeom prst="roundRect">
            <a:avLst>
              <a:gd name="adj" fmla="val 12908"/>
            </a:avLst>
          </a:prstGeom>
          <a:solidFill>
            <a:srgbClr val="7A6F10"/>
          </a:solidFill>
          <a:ln/>
        </p:spPr>
      </p:sp>
      <p:sp>
        <p:nvSpPr>
          <p:cNvPr id="5" name="Text 2"/>
          <p:cNvSpPr/>
          <p:nvPr/>
        </p:nvSpPr>
        <p:spPr>
          <a:xfrm>
            <a:off x="4176236" y="8248888"/>
            <a:ext cx="787837" cy="141684"/>
          </a:xfrm>
          <a:prstGeom prst="rect">
            <a:avLst/>
          </a:prstGeom>
          <a:noFill/>
          <a:ln/>
        </p:spPr>
        <p:txBody>
          <a:bodyPr wrap="none" lIns="0" tIns="0" rIns="0" bIns="0" rtlCol="0" anchor="t"/>
          <a:lstStyle/>
          <a:p>
            <a:pPr marL="0" indent="0" algn="l">
              <a:lnSpc>
                <a:spcPts val="1100"/>
              </a:lnSpc>
              <a:buNone/>
            </a:pPr>
            <a:r>
              <a:rPr lang="en-US" sz="1100" dirty="0">
                <a:solidFill>
                  <a:srgbClr val="CFCBBF"/>
                </a:solidFill>
                <a:latin typeface="Raleway" pitchFamily="34" charset="0"/>
                <a:ea typeface="Raleway" pitchFamily="34" charset="-122"/>
                <a:cs typeface="Raleway" pitchFamily="34" charset="-120"/>
              </a:rPr>
              <a:t>Recall Lớp 1</a:t>
            </a:r>
            <a:endParaRPr lang="en-US" sz="1100" dirty="0"/>
          </a:p>
        </p:txBody>
      </p:sp>
      <p:sp>
        <p:nvSpPr>
          <p:cNvPr id="6" name="Shape 3"/>
          <p:cNvSpPr/>
          <p:nvPr/>
        </p:nvSpPr>
        <p:spPr>
          <a:xfrm>
            <a:off x="6723698" y="8248888"/>
            <a:ext cx="141684" cy="141684"/>
          </a:xfrm>
          <a:prstGeom prst="roundRect">
            <a:avLst>
              <a:gd name="adj" fmla="val 12908"/>
            </a:avLst>
          </a:prstGeom>
          <a:solidFill>
            <a:srgbClr val="E0CB1D"/>
          </a:solidFill>
          <a:ln/>
        </p:spPr>
      </p:sp>
      <p:sp>
        <p:nvSpPr>
          <p:cNvPr id="7" name="Text 4"/>
          <p:cNvSpPr/>
          <p:nvPr/>
        </p:nvSpPr>
        <p:spPr>
          <a:xfrm>
            <a:off x="6926342" y="8248888"/>
            <a:ext cx="980122" cy="141684"/>
          </a:xfrm>
          <a:prstGeom prst="rect">
            <a:avLst/>
          </a:prstGeom>
          <a:noFill/>
          <a:ln/>
        </p:spPr>
        <p:txBody>
          <a:bodyPr wrap="none" lIns="0" tIns="0" rIns="0" bIns="0" rtlCol="0" anchor="t"/>
          <a:lstStyle/>
          <a:p>
            <a:pPr marL="0" indent="0" algn="l">
              <a:lnSpc>
                <a:spcPts val="1100"/>
              </a:lnSpc>
              <a:buNone/>
            </a:pPr>
            <a:r>
              <a:rPr lang="en-US" sz="1100" dirty="0">
                <a:solidFill>
                  <a:srgbClr val="CFCBBF"/>
                </a:solidFill>
                <a:latin typeface="Raleway" pitchFamily="34" charset="0"/>
                <a:ea typeface="Raleway" pitchFamily="34" charset="-122"/>
                <a:cs typeface="Raleway" pitchFamily="34" charset="-120"/>
              </a:rPr>
              <a:t>Precision Lớp 1</a:t>
            </a:r>
            <a:endParaRPr lang="en-US" sz="1100" dirty="0"/>
          </a:p>
        </p:txBody>
      </p:sp>
      <p:sp>
        <p:nvSpPr>
          <p:cNvPr id="8" name="Shape 5"/>
          <p:cNvSpPr/>
          <p:nvPr/>
        </p:nvSpPr>
        <p:spPr>
          <a:xfrm>
            <a:off x="9666208" y="8248888"/>
            <a:ext cx="141684" cy="141684"/>
          </a:xfrm>
          <a:prstGeom prst="roundRect">
            <a:avLst>
              <a:gd name="adj" fmla="val 12908"/>
            </a:avLst>
          </a:prstGeom>
          <a:solidFill>
            <a:srgbClr val="EFE382"/>
          </a:solidFill>
          <a:ln/>
        </p:spPr>
      </p:sp>
      <p:sp>
        <p:nvSpPr>
          <p:cNvPr id="9" name="Text 6"/>
          <p:cNvSpPr/>
          <p:nvPr/>
        </p:nvSpPr>
        <p:spPr>
          <a:xfrm>
            <a:off x="9868852" y="8248888"/>
            <a:ext cx="612338" cy="141684"/>
          </a:xfrm>
          <a:prstGeom prst="rect">
            <a:avLst/>
          </a:prstGeom>
          <a:noFill/>
          <a:ln/>
        </p:spPr>
        <p:txBody>
          <a:bodyPr wrap="none" lIns="0" tIns="0" rIns="0" bIns="0" rtlCol="0" anchor="t"/>
          <a:lstStyle/>
          <a:p>
            <a:pPr marL="0" indent="0" algn="l">
              <a:lnSpc>
                <a:spcPts val="1100"/>
              </a:lnSpc>
              <a:buNone/>
            </a:pPr>
            <a:r>
              <a:rPr lang="en-US" sz="1100" dirty="0">
                <a:solidFill>
                  <a:srgbClr val="CFCBBF"/>
                </a:solidFill>
                <a:latin typeface="Raleway" pitchFamily="34" charset="0"/>
                <a:ea typeface="Raleway" pitchFamily="34" charset="-122"/>
                <a:cs typeface="Raleway" pitchFamily="34" charset="-120"/>
              </a:rPr>
              <a:t>Accuracy</a:t>
            </a:r>
            <a:endParaRPr lang="en-US" sz="1100" dirty="0"/>
          </a:p>
        </p:txBody>
      </p:sp>
      <p:sp>
        <p:nvSpPr>
          <p:cNvPr id="10" name="Text 7"/>
          <p:cNvSpPr/>
          <p:nvPr/>
        </p:nvSpPr>
        <p:spPr>
          <a:xfrm>
            <a:off x="566857" y="8833485"/>
            <a:ext cx="13496687" cy="453390"/>
          </a:xfrm>
          <a:prstGeom prst="rect">
            <a:avLst/>
          </a:prstGeom>
          <a:noFill/>
          <a:ln/>
        </p:spPr>
        <p:txBody>
          <a:bodyPr wrap="square" lIns="0" tIns="0" rIns="0" bIns="0" rtlCol="0" anchor="t"/>
          <a:lstStyle/>
          <a:p>
            <a:pPr marL="0" indent="0" algn="l">
              <a:lnSpc>
                <a:spcPts val="1750"/>
              </a:lnSpc>
              <a:buNone/>
            </a:pPr>
            <a:r>
              <a:rPr lang="en-US" sz="1100" dirty="0">
                <a:solidFill>
                  <a:srgbClr val="CFCBBF"/>
                </a:solidFill>
                <a:latin typeface="Raleway" pitchFamily="34" charset="0"/>
                <a:ea typeface="Raleway" pitchFamily="34" charset="-122"/>
                <a:cs typeface="Raleway" pitchFamily="34" charset="-120"/>
              </a:rPr>
              <a:t>Mô hình tốt nhất là Logistic Regression (SMOTEENN) với Recall lớp 1 đạt 0.9951, phát hiện 405/407 trường hợp churn. Precision lớp 1 thấp (0.21) do nhiều False Positives, nhưng chấp nhận được để ưu tiên phát hiện tối đa khách hàng churn.</a:t>
            </a:r>
            <a:endParaRPr lang="en-US" sz="1100" dirty="0"/>
          </a:p>
        </p:txBody>
      </p:sp>
      <p:pic>
        <p:nvPicPr>
          <p:cNvPr id="11" name="Picture 10">
            <a:extLst>
              <a:ext uri="{FF2B5EF4-FFF2-40B4-BE49-F238E27FC236}">
                <a16:creationId xmlns:a16="http://schemas.microsoft.com/office/drawing/2014/main" id="{AF45E7C4-4A1C-4996-B775-9A930EAF03C9}"/>
              </a:ext>
            </a:extLst>
          </p:cNvPr>
          <p:cNvPicPr/>
          <p:nvPr/>
        </p:nvPicPr>
        <p:blipFill>
          <a:blip r:embed="rId3"/>
          <a:stretch>
            <a:fillRect/>
          </a:stretch>
        </p:blipFill>
        <p:spPr>
          <a:xfrm>
            <a:off x="1411684" y="1417202"/>
            <a:ext cx="11339116" cy="5643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7165419" cy="584359"/>
          </a:xfrm>
          <a:prstGeom prst="rect">
            <a:avLst/>
          </a:prstGeom>
          <a:noFill/>
          <a:ln/>
        </p:spPr>
        <p:txBody>
          <a:bodyPr wrap="none" lIns="0" tIns="0" rIns="0" bIns="0" rtlCol="0" anchor="t"/>
          <a:lstStyle/>
          <a:p>
            <a:pPr marL="0" indent="0" algn="l">
              <a:lnSpc>
                <a:spcPts val="4600"/>
              </a:lnSpc>
              <a:buNone/>
            </a:pPr>
            <a:r>
              <a:rPr lang="en-US" sz="3650" dirty="0">
                <a:solidFill>
                  <a:srgbClr val="F2E782"/>
                </a:solidFill>
                <a:latin typeface="Prata" pitchFamily="34" charset="0"/>
                <a:ea typeface="Prata" pitchFamily="34" charset="-122"/>
                <a:cs typeface="Prata" pitchFamily="34" charset="-120"/>
              </a:rPr>
              <a:t>Phân tích Đặc trưng Quan trọng</a:t>
            </a:r>
            <a:endParaRPr lang="en-US" sz="3650" dirty="0"/>
          </a:p>
        </p:txBody>
      </p:sp>
      <p:sp>
        <p:nvSpPr>
          <p:cNvPr id="4" name="Text 1"/>
          <p:cNvSpPr/>
          <p:nvPr/>
        </p:nvSpPr>
        <p:spPr>
          <a:xfrm>
            <a:off x="7550944" y="1547455"/>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CFCBBF"/>
                </a:solidFill>
                <a:latin typeface="Roboto" panose="02000000000000000000" pitchFamily="2" charset="0"/>
                <a:ea typeface="Roboto" panose="02000000000000000000" pitchFamily="2" charset="0"/>
                <a:cs typeface="Raleway" pitchFamily="34" charset="-120"/>
              </a:rPr>
              <a:t>Dựa trên mô hình Logistic Regression (SMOTEENN), các yếu tố sau có ảnh hưởng đáng kể đến khả năng khách hàng rời bỏ dịch vụ:</a:t>
            </a:r>
            <a:endParaRPr lang="en-US" sz="1450" dirty="0">
              <a:latin typeface="Roboto" panose="02000000000000000000" pitchFamily="2" charset="0"/>
              <a:ea typeface="Roboto" panose="02000000000000000000" pitchFamily="2" charset="0"/>
            </a:endParaRPr>
          </a:p>
        </p:txBody>
      </p:sp>
      <p:sp>
        <p:nvSpPr>
          <p:cNvPr id="5" name="Text 2"/>
          <p:cNvSpPr/>
          <p:nvPr/>
        </p:nvSpPr>
        <p:spPr>
          <a:xfrm>
            <a:off x="7550944" y="2314099"/>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err="1">
                <a:solidFill>
                  <a:srgbClr val="CFCBBF"/>
                </a:solidFill>
                <a:latin typeface="Roboto" panose="02000000000000000000" pitchFamily="2" charset="0"/>
                <a:ea typeface="Roboto" panose="02000000000000000000" pitchFamily="2" charset="0"/>
                <a:cs typeface="Raleway" pitchFamily="34" charset="-120"/>
              </a:rPr>
              <a:t>Tuổi</a:t>
            </a:r>
            <a:r>
              <a:rPr lang="en-US" sz="1450" b="1" dirty="0">
                <a:solidFill>
                  <a:srgbClr val="CFCBBF"/>
                </a:solidFill>
                <a:latin typeface="Roboto" panose="02000000000000000000" pitchFamily="2" charset="0"/>
                <a:ea typeface="Roboto" panose="02000000000000000000" pitchFamily="2" charset="0"/>
                <a:cs typeface="Raleway" pitchFamily="34" charset="-120"/>
              </a:rPr>
              <a:t> (0.6513):</a:t>
            </a:r>
            <a:r>
              <a:rPr lang="en-US" sz="1450" dirty="0">
                <a:solidFill>
                  <a:srgbClr val="CFCBBF"/>
                </a:solidFill>
                <a:latin typeface="Roboto" panose="02000000000000000000" pitchFamily="2" charset="0"/>
                <a:ea typeface="Roboto" panose="02000000000000000000" pitchFamily="2" charset="0"/>
                <a:cs typeface="Raleway" pitchFamily="34" charset="-120"/>
              </a:rPr>
              <a:t> Khách hàng lớn tuổi có nguy cơ churn cao hơn.</a:t>
            </a:r>
            <a:endParaRPr lang="en-US" sz="1450" dirty="0">
              <a:latin typeface="Roboto" panose="02000000000000000000" pitchFamily="2" charset="0"/>
              <a:ea typeface="Roboto" panose="02000000000000000000" pitchFamily="2" charset="0"/>
            </a:endParaRPr>
          </a:p>
        </p:txBody>
      </p:sp>
      <p:sp>
        <p:nvSpPr>
          <p:cNvPr id="6" name="Text 3"/>
          <p:cNvSpPr/>
          <p:nvPr/>
        </p:nvSpPr>
        <p:spPr>
          <a:xfrm>
            <a:off x="7550944" y="2678668"/>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CFCBBF"/>
                </a:solidFill>
                <a:latin typeface="Roboto" panose="02000000000000000000" pitchFamily="2" charset="0"/>
                <a:ea typeface="Roboto" panose="02000000000000000000" pitchFamily="2" charset="0"/>
                <a:cs typeface="Raleway" pitchFamily="34" charset="-120"/>
              </a:rPr>
              <a:t>Quốc gia Đức (0.3857):</a:t>
            </a:r>
            <a:r>
              <a:rPr lang="en-US" sz="1450" dirty="0">
                <a:solidFill>
                  <a:srgbClr val="CFCBBF"/>
                </a:solidFill>
                <a:latin typeface="Roboto" panose="02000000000000000000" pitchFamily="2" charset="0"/>
                <a:ea typeface="Roboto" panose="02000000000000000000" pitchFamily="2" charset="0"/>
                <a:cs typeface="Raleway" pitchFamily="34" charset="-120"/>
              </a:rPr>
              <a:t> Khách hàng ở Đức dễ churn hơn so với các quốc gia khác.</a:t>
            </a:r>
            <a:endParaRPr lang="en-US" sz="1450" dirty="0">
              <a:latin typeface="Roboto" panose="02000000000000000000" pitchFamily="2" charset="0"/>
              <a:ea typeface="Roboto" panose="02000000000000000000" pitchFamily="2" charset="0"/>
            </a:endParaRPr>
          </a:p>
        </p:txBody>
      </p:sp>
      <p:sp>
        <p:nvSpPr>
          <p:cNvPr id="7" name="Text 4"/>
          <p:cNvSpPr/>
          <p:nvPr/>
        </p:nvSpPr>
        <p:spPr>
          <a:xfrm>
            <a:off x="7550944" y="3342442"/>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CFCBBF"/>
                </a:solidFill>
                <a:latin typeface="Roboto" panose="02000000000000000000" pitchFamily="2" charset="0"/>
                <a:ea typeface="Roboto" panose="02000000000000000000" pitchFamily="2" charset="0"/>
                <a:cs typeface="Raleway" pitchFamily="34" charset="-120"/>
              </a:rPr>
              <a:t>Số dư tài khoản (0.2593):</a:t>
            </a:r>
            <a:r>
              <a:rPr lang="en-US" sz="1450" dirty="0">
                <a:solidFill>
                  <a:srgbClr val="CFCBBF"/>
                </a:solidFill>
                <a:latin typeface="Roboto" panose="02000000000000000000" pitchFamily="2" charset="0"/>
                <a:ea typeface="Roboto" panose="02000000000000000000" pitchFamily="2" charset="0"/>
                <a:cs typeface="Raleway" pitchFamily="34" charset="-120"/>
              </a:rPr>
              <a:t> Số dư tài khoản cao liên quan đến khả năng churn cao.</a:t>
            </a:r>
            <a:endParaRPr lang="en-US" sz="1450" dirty="0">
              <a:latin typeface="Roboto" panose="02000000000000000000" pitchFamily="2" charset="0"/>
              <a:ea typeface="Roboto" panose="02000000000000000000" pitchFamily="2" charset="0"/>
            </a:endParaRPr>
          </a:p>
        </p:txBody>
      </p:sp>
      <p:sp>
        <p:nvSpPr>
          <p:cNvPr id="8" name="Text 5"/>
          <p:cNvSpPr/>
          <p:nvPr/>
        </p:nvSpPr>
        <p:spPr>
          <a:xfrm>
            <a:off x="7550944" y="4006215"/>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CFCBBF"/>
                </a:solidFill>
                <a:latin typeface="Roboto" panose="02000000000000000000" pitchFamily="2" charset="0"/>
                <a:ea typeface="Roboto" panose="02000000000000000000" pitchFamily="2" charset="0"/>
                <a:cs typeface="Raleway" pitchFamily="34" charset="-120"/>
              </a:rPr>
              <a:t>Thành viên hoạt động (-0.4141):</a:t>
            </a:r>
            <a:r>
              <a:rPr lang="en-US" sz="1450" dirty="0">
                <a:solidFill>
                  <a:srgbClr val="CFCBBF"/>
                </a:solidFill>
                <a:latin typeface="Roboto" panose="02000000000000000000" pitchFamily="2" charset="0"/>
                <a:ea typeface="Roboto" panose="02000000000000000000" pitchFamily="2" charset="0"/>
                <a:cs typeface="Raleway" pitchFamily="34" charset="-120"/>
              </a:rPr>
              <a:t> Thành viên tích cực ít có khả năng churn.</a:t>
            </a:r>
            <a:endParaRPr lang="en-US" sz="1450" dirty="0">
              <a:latin typeface="Roboto" panose="02000000000000000000" pitchFamily="2" charset="0"/>
              <a:ea typeface="Roboto" panose="02000000000000000000" pitchFamily="2" charset="0"/>
            </a:endParaRPr>
          </a:p>
        </p:txBody>
      </p:sp>
      <p:sp>
        <p:nvSpPr>
          <p:cNvPr id="9" name="Text 6"/>
          <p:cNvSpPr/>
          <p:nvPr/>
        </p:nvSpPr>
        <p:spPr>
          <a:xfrm>
            <a:off x="7550944" y="4669988"/>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CFCBBF"/>
                </a:solidFill>
                <a:latin typeface="Roboto" panose="02000000000000000000" pitchFamily="2" charset="0"/>
                <a:ea typeface="Roboto" panose="02000000000000000000" pitchFamily="2" charset="0"/>
                <a:cs typeface="Raleway" pitchFamily="34" charset="-120"/>
              </a:rPr>
              <a:t>Số lượng sản phẩm (-0.1438):</a:t>
            </a:r>
            <a:r>
              <a:rPr lang="en-US" sz="1450" dirty="0">
                <a:solidFill>
                  <a:srgbClr val="CFCBBF"/>
                </a:solidFill>
                <a:latin typeface="Roboto" panose="02000000000000000000" pitchFamily="2" charset="0"/>
                <a:ea typeface="Roboto" panose="02000000000000000000" pitchFamily="2" charset="0"/>
                <a:cs typeface="Raleway" pitchFamily="34" charset="-120"/>
              </a:rPr>
              <a:t> Sử dụng nhiều sản phẩm giảm nguy cơ churn.</a:t>
            </a:r>
            <a:endParaRPr lang="en-US" sz="1450" dirty="0">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45713E18-00F4-4CA3-8D9E-91CCDD6DB2A7}"/>
              </a:ext>
            </a:extLst>
          </p:cNvPr>
          <p:cNvPicPr>
            <a:picLocks noChangeAspect="1"/>
          </p:cNvPicPr>
          <p:nvPr/>
        </p:nvPicPr>
        <p:blipFill>
          <a:blip r:embed="rId3"/>
          <a:stretch>
            <a:fillRect/>
          </a:stretch>
        </p:blipFill>
        <p:spPr>
          <a:xfrm>
            <a:off x="233671" y="1195735"/>
            <a:ext cx="7151110" cy="42906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36263"/>
            <a:ext cx="8486894" cy="620078"/>
          </a:xfrm>
          <a:prstGeom prst="rect">
            <a:avLst/>
          </a:prstGeom>
          <a:noFill/>
          <a:ln/>
        </p:spPr>
        <p:txBody>
          <a:bodyPr wrap="none" lIns="0" tIns="0" rIns="0" bIns="0" rtlCol="0" anchor="t"/>
          <a:lstStyle/>
          <a:p>
            <a:pPr marL="0" indent="0" algn="l">
              <a:lnSpc>
                <a:spcPts val="4850"/>
              </a:lnSpc>
              <a:buNone/>
            </a:pPr>
            <a:r>
              <a:rPr lang="en-US" sz="3900" dirty="0">
                <a:solidFill>
                  <a:srgbClr val="F2E782"/>
                </a:solidFill>
                <a:latin typeface="Roboto" panose="02000000000000000000" pitchFamily="2" charset="0"/>
                <a:ea typeface="Roboto" panose="02000000000000000000" pitchFamily="2" charset="0"/>
                <a:cs typeface="Prata" pitchFamily="34" charset="-120"/>
              </a:rPr>
              <a:t>Mô hình được Chọn và Khuyến nghị</a:t>
            </a:r>
            <a:endParaRPr lang="en-US" sz="3900" dirty="0">
              <a:latin typeface="Roboto" panose="02000000000000000000" pitchFamily="2" charset="0"/>
              <a:ea typeface="Roboto" panose="02000000000000000000" pitchFamily="2" charset="0"/>
            </a:endParaRPr>
          </a:p>
        </p:txBody>
      </p:sp>
      <p:sp>
        <p:nvSpPr>
          <p:cNvPr id="3" name="Text 1"/>
          <p:cNvSpPr/>
          <p:nvPr/>
        </p:nvSpPr>
        <p:spPr>
          <a:xfrm>
            <a:off x="793790" y="26523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Roboto" panose="02000000000000000000" pitchFamily="2" charset="0"/>
                <a:ea typeface="Roboto" panose="02000000000000000000" pitchFamily="2" charset="0"/>
                <a:cs typeface="Prata" pitchFamily="34" charset="-120"/>
              </a:rPr>
              <a:t>Lý do Chọn Mô hình</a:t>
            </a:r>
            <a:endParaRPr lang="en-US" sz="1950" dirty="0">
              <a:latin typeface="Roboto" panose="02000000000000000000" pitchFamily="2" charset="0"/>
              <a:ea typeface="Roboto" panose="02000000000000000000" pitchFamily="2" charset="0"/>
            </a:endParaRPr>
          </a:p>
        </p:txBody>
      </p:sp>
      <p:sp>
        <p:nvSpPr>
          <p:cNvPr id="4" name="Text 2"/>
          <p:cNvSpPr/>
          <p:nvPr/>
        </p:nvSpPr>
        <p:spPr>
          <a:xfrm>
            <a:off x="793790" y="3160871"/>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CFCBBF"/>
                </a:solidFill>
                <a:latin typeface="Roboto" panose="02000000000000000000" pitchFamily="2" charset="0"/>
                <a:ea typeface="Roboto" panose="02000000000000000000" pitchFamily="2" charset="0"/>
                <a:cs typeface="Raleway" pitchFamily="34" charset="-120"/>
              </a:rPr>
              <a:t>Logistic Regression (SMOTEENN) được chọn vì:</a:t>
            </a:r>
            <a:endParaRPr lang="en-US" sz="1550" dirty="0">
              <a:latin typeface="Roboto" panose="02000000000000000000" pitchFamily="2" charset="0"/>
              <a:ea typeface="Roboto" panose="02000000000000000000" pitchFamily="2" charset="0"/>
            </a:endParaRPr>
          </a:p>
        </p:txBody>
      </p:sp>
      <p:sp>
        <p:nvSpPr>
          <p:cNvPr id="5" name="Text 3"/>
          <p:cNvSpPr/>
          <p:nvPr/>
        </p:nvSpPr>
        <p:spPr>
          <a:xfrm>
            <a:off x="793790" y="3657005"/>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Recall lớp 1 cao nhất (0.9951):</a:t>
            </a:r>
            <a:r>
              <a:rPr lang="en-US" sz="1550" dirty="0">
                <a:solidFill>
                  <a:srgbClr val="CFCBBF"/>
                </a:solidFill>
                <a:latin typeface="Roboto" panose="02000000000000000000" pitchFamily="2" charset="0"/>
                <a:ea typeface="Roboto" panose="02000000000000000000" pitchFamily="2" charset="0"/>
                <a:cs typeface="Raleway" pitchFamily="34" charset="-120"/>
              </a:rPr>
              <a:t> Phát hiện gần hết khách hàng churn, giảm thiểu thiệt hại do bỏ sót.</a:t>
            </a:r>
            <a:endParaRPr lang="en-US" sz="1550" dirty="0">
              <a:latin typeface="Roboto" panose="02000000000000000000" pitchFamily="2" charset="0"/>
              <a:ea typeface="Roboto" panose="02000000000000000000" pitchFamily="2" charset="0"/>
            </a:endParaRPr>
          </a:p>
        </p:txBody>
      </p:sp>
      <p:sp>
        <p:nvSpPr>
          <p:cNvPr id="6" name="Text 4"/>
          <p:cNvSpPr/>
          <p:nvPr/>
        </p:nvSpPr>
        <p:spPr>
          <a:xfrm>
            <a:off x="793790" y="436149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Tính đơn giản và diễn giải:</a:t>
            </a:r>
            <a:r>
              <a:rPr lang="en-US" sz="1550" dirty="0">
                <a:solidFill>
                  <a:srgbClr val="CFCBBF"/>
                </a:solidFill>
                <a:latin typeface="Roboto" panose="02000000000000000000" pitchFamily="2" charset="0"/>
                <a:ea typeface="Roboto" panose="02000000000000000000" pitchFamily="2" charset="0"/>
                <a:cs typeface="Raleway" pitchFamily="34" charset="-120"/>
              </a:rPr>
              <a:t> Cung cấp hệ số đặc trưng rõ ràng, giúp ngân hàng hiểu các yếu tố ảnh hưởng đến churn.</a:t>
            </a:r>
            <a:endParaRPr lang="en-US" sz="1550" dirty="0">
              <a:latin typeface="Roboto" panose="02000000000000000000" pitchFamily="2" charset="0"/>
              <a:ea typeface="Roboto" panose="02000000000000000000" pitchFamily="2" charset="0"/>
            </a:endParaRPr>
          </a:p>
        </p:txBody>
      </p:sp>
      <p:sp>
        <p:nvSpPr>
          <p:cNvPr id="7" name="Text 5"/>
          <p:cNvSpPr/>
          <p:nvPr/>
        </p:nvSpPr>
        <p:spPr>
          <a:xfrm>
            <a:off x="793790" y="506599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Phù hợp với yêu cầu:</a:t>
            </a:r>
            <a:r>
              <a:rPr lang="en-US" sz="1550" dirty="0">
                <a:solidFill>
                  <a:srgbClr val="CFCBBF"/>
                </a:solidFill>
                <a:latin typeface="Roboto" panose="02000000000000000000" pitchFamily="2" charset="0"/>
                <a:ea typeface="Roboto" panose="02000000000000000000" pitchFamily="2" charset="0"/>
                <a:cs typeface="Raleway" pitchFamily="34" charset="-120"/>
              </a:rPr>
              <a:t> Ưu tiên Recall và khả năng diễn giải.</a:t>
            </a:r>
            <a:endParaRPr lang="en-US" sz="1550" dirty="0">
              <a:latin typeface="Roboto" panose="02000000000000000000" pitchFamily="2" charset="0"/>
              <a:ea typeface="Roboto" panose="02000000000000000000" pitchFamily="2" charset="0"/>
            </a:endParaRPr>
          </a:p>
        </p:txBody>
      </p:sp>
      <p:sp>
        <p:nvSpPr>
          <p:cNvPr id="8" name="Text 6"/>
          <p:cNvSpPr/>
          <p:nvPr/>
        </p:nvSpPr>
        <p:spPr>
          <a:xfrm>
            <a:off x="793790" y="5562124"/>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CFCBBF"/>
                </a:solidFill>
                <a:latin typeface="Roboto" panose="02000000000000000000" pitchFamily="2" charset="0"/>
                <a:ea typeface="Roboto" panose="02000000000000000000" pitchFamily="2" charset="0"/>
                <a:cs typeface="Raleway" pitchFamily="34" charset="-120"/>
              </a:rPr>
              <a:t>Mặc dù Precision thấp (0.21) dẫn đến nhiều False Positives, chi phí bỏ sót khách hàng thường cao hơn chi phí giữ chân sai, nên đây là sự đánh đổi chấp nhận được.</a:t>
            </a:r>
            <a:endParaRPr lang="en-US" sz="1550" dirty="0">
              <a:latin typeface="Roboto" panose="02000000000000000000" pitchFamily="2" charset="0"/>
              <a:ea typeface="Roboto" panose="02000000000000000000" pitchFamily="2" charset="0"/>
            </a:endParaRPr>
          </a:p>
        </p:txBody>
      </p:sp>
      <p:sp>
        <p:nvSpPr>
          <p:cNvPr id="9" name="Text 7"/>
          <p:cNvSpPr/>
          <p:nvPr/>
        </p:nvSpPr>
        <p:spPr>
          <a:xfrm>
            <a:off x="7564874" y="2652355"/>
            <a:ext cx="2560677" cy="310158"/>
          </a:xfrm>
          <a:prstGeom prst="rect">
            <a:avLst/>
          </a:prstGeom>
          <a:noFill/>
          <a:ln/>
        </p:spPr>
        <p:txBody>
          <a:bodyPr wrap="none" lIns="0" tIns="0" rIns="0" bIns="0" rtlCol="0" anchor="t"/>
          <a:lstStyle/>
          <a:p>
            <a:pPr marL="0" indent="0" algn="l">
              <a:lnSpc>
                <a:spcPts val="2400"/>
              </a:lnSpc>
              <a:buNone/>
            </a:pPr>
            <a:r>
              <a:rPr lang="en-US" sz="1950" dirty="0">
                <a:solidFill>
                  <a:srgbClr val="F2E782"/>
                </a:solidFill>
                <a:latin typeface="Roboto" panose="02000000000000000000" pitchFamily="2" charset="0"/>
                <a:ea typeface="Roboto" panose="02000000000000000000" pitchFamily="2" charset="0"/>
                <a:cs typeface="Prata" pitchFamily="34" charset="-120"/>
              </a:rPr>
              <a:t>Khuyến nghị Áp dụng</a:t>
            </a:r>
            <a:endParaRPr lang="en-US" sz="1950" dirty="0">
              <a:latin typeface="Roboto" panose="02000000000000000000" pitchFamily="2" charset="0"/>
              <a:ea typeface="Roboto" panose="02000000000000000000" pitchFamily="2" charset="0"/>
            </a:endParaRPr>
          </a:p>
        </p:txBody>
      </p:sp>
      <p:sp>
        <p:nvSpPr>
          <p:cNvPr id="10" name="Text 8"/>
          <p:cNvSpPr/>
          <p:nvPr/>
        </p:nvSpPr>
        <p:spPr>
          <a:xfrm>
            <a:off x="7564874" y="3160871"/>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Triển khai mô hình:</a:t>
            </a:r>
            <a:r>
              <a:rPr lang="en-US" sz="1550" dirty="0">
                <a:solidFill>
                  <a:srgbClr val="CFCBBF"/>
                </a:solidFill>
                <a:latin typeface="Roboto" panose="02000000000000000000" pitchFamily="2" charset="0"/>
                <a:ea typeface="Roboto" panose="02000000000000000000" pitchFamily="2" charset="0"/>
                <a:cs typeface="Raleway" pitchFamily="34" charset="-120"/>
              </a:rPr>
              <a:t> Sử dụng Logistic Regression (SMOTEENN) với ngưỡng 0.2 để phát hiện sớm khách hàng có nguy </a:t>
            </a:r>
            <a:r>
              <a:rPr lang="en-US" sz="1550" dirty="0" err="1">
                <a:solidFill>
                  <a:srgbClr val="CFCBBF"/>
                </a:solidFill>
                <a:latin typeface="Roboto" panose="02000000000000000000" pitchFamily="2" charset="0"/>
                <a:ea typeface="Roboto" panose="02000000000000000000" pitchFamily="2" charset="0"/>
                <a:cs typeface="Raleway" pitchFamily="34" charset="-120"/>
              </a:rPr>
              <a:t>cơ</a:t>
            </a:r>
            <a:r>
              <a:rPr lang="en-US" sz="1550" dirty="0">
                <a:solidFill>
                  <a:srgbClr val="CFCBBF"/>
                </a:solidFill>
                <a:latin typeface="Roboto" panose="02000000000000000000" pitchFamily="2" charset="0"/>
                <a:ea typeface="Roboto" panose="02000000000000000000" pitchFamily="2" charset="0"/>
                <a:cs typeface="Raleway" pitchFamily="34" charset="-120"/>
              </a:rPr>
              <a:t> churn, đặc biệt là các nhóm rủi ro cao (lớn tuổi, ở Đức, số dư cao).</a:t>
            </a:r>
            <a:endParaRPr lang="en-US" sz="1550" dirty="0">
              <a:latin typeface="Roboto" panose="02000000000000000000" pitchFamily="2" charset="0"/>
              <a:ea typeface="Roboto" panose="02000000000000000000" pitchFamily="2" charset="0"/>
            </a:endParaRPr>
          </a:p>
        </p:txBody>
      </p:sp>
      <p:sp>
        <p:nvSpPr>
          <p:cNvPr id="11" name="Text 9"/>
          <p:cNvSpPr/>
          <p:nvPr/>
        </p:nvSpPr>
        <p:spPr>
          <a:xfrm>
            <a:off x="7564874" y="418290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FCBBF"/>
                </a:solidFill>
                <a:latin typeface="Roboto" panose="02000000000000000000" pitchFamily="2" charset="0"/>
                <a:ea typeface="Roboto" panose="02000000000000000000" pitchFamily="2" charset="0"/>
                <a:cs typeface="Raleway" pitchFamily="34" charset="-120"/>
              </a:rPr>
              <a:t>Chiến lược giữ chân:</a:t>
            </a:r>
            <a:r>
              <a:rPr lang="en-US" sz="1550" dirty="0">
                <a:solidFill>
                  <a:srgbClr val="CFCBBF"/>
                </a:solidFill>
                <a:latin typeface="Roboto" panose="02000000000000000000" pitchFamily="2" charset="0"/>
                <a:ea typeface="Roboto" panose="02000000000000000000" pitchFamily="2" charset="0"/>
                <a:cs typeface="Raleway" pitchFamily="34" charset="-120"/>
              </a:rPr>
              <a:t> Áp dụng ưu đãi cá nhân hóa, tăng cường tương tác với khách hàng tích cực.</a:t>
            </a:r>
            <a:endParaRPr lang="en-US" sz="1550" dirty="0">
              <a:latin typeface="Roboto" panose="02000000000000000000" pitchFamily="2" charset="0"/>
              <a:ea typeface="Roboto" panose="02000000000000000000" pitchFamily="2" charset="0"/>
            </a:endParaRPr>
          </a:p>
        </p:txBody>
      </p:sp>
      <p:sp>
        <p:nvSpPr>
          <p:cNvPr id="12" name="Text 10"/>
          <p:cNvSpPr/>
          <p:nvPr/>
        </p:nvSpPr>
        <p:spPr>
          <a:xfrm>
            <a:off x="7564874" y="4887397"/>
            <a:ext cx="6279356" cy="2011243"/>
          </a:xfrm>
          <a:prstGeom prst="rect">
            <a:avLst/>
          </a:prstGeom>
          <a:noFill/>
          <a:ln/>
        </p:spPr>
        <p:txBody>
          <a:bodyPr wrap="square" lIns="0" tIns="0" rIns="0" bIns="0" rtlCol="0" anchor="t"/>
          <a:lstStyle/>
          <a:p>
            <a:pPr marL="342900" indent="-342900">
              <a:lnSpc>
                <a:spcPts val="2500"/>
              </a:lnSpc>
              <a:buSzPct val="100000"/>
              <a:buFontTx/>
              <a:buChar char="•"/>
            </a:pPr>
            <a:r>
              <a:rPr lang="en-US" sz="1550" b="1" dirty="0">
                <a:solidFill>
                  <a:schemeClr val="bg1">
                    <a:lumMod val="75000"/>
                  </a:schemeClr>
                </a:solidFill>
                <a:latin typeface="Roboto" panose="02000000000000000000" pitchFamily="2" charset="0"/>
                <a:ea typeface="Roboto" panose="02000000000000000000" pitchFamily="2" charset="0"/>
                <a:cs typeface="Raleway" pitchFamily="34" charset="-120"/>
              </a:rPr>
              <a:t>Cân nhắc chi phí kinh doanh:</a:t>
            </a:r>
            <a:r>
              <a:rPr lang="en-US" sz="1550" dirty="0">
                <a:solidFill>
                  <a:schemeClr val="bg1">
                    <a:lumMod val="75000"/>
                  </a:schemeClr>
                </a:solidFill>
                <a:latin typeface="Roboto" panose="02000000000000000000" pitchFamily="2" charset="0"/>
                <a:ea typeface="Roboto" panose="02000000000000000000" pitchFamily="2" charset="0"/>
                <a:cs typeface="Raleway" pitchFamily="34" charset="-12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Đánh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giá</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chi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phí</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của</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False Positives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giữ</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chân</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sai</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ví</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dụ</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10 USD/</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khách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hàng</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so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với</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False Negatives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mất</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khách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hàng</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ví</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dụ</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1000 USD/</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khách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hàng</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Với</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1547 FP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và</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2 FN, chi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phí</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ước</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tính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là</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1547×10+2×1000=17,470USD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cho</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thấy</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mô</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hình</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hiện</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tại</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phù</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hợp</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nếu</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chi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phí</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khách</a:t>
            </a:r>
            <a:r>
              <a:rPr lang="vi-VN" sz="1800" dirty="0">
                <a:solidFill>
                  <a:schemeClr val="bg1">
                    <a:lumMod val="75000"/>
                  </a:schemeClr>
                </a:solidFill>
                <a:effectLst/>
                <a:latin typeface="Times New Roman" panose="02020603050405020304" pitchFamily="18" charset="0"/>
                <a:ea typeface="Times New Roman" panose="02020603050405020304" pitchFamily="18" charset="0"/>
              </a:rPr>
              <a:t> hàng rời bỏ</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cao</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hơn</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 </a:t>
            </a:r>
            <a:r>
              <a:rPr lang="en-US" sz="1800" dirty="0" err="1">
                <a:solidFill>
                  <a:schemeClr val="bg1">
                    <a:lumMod val="75000"/>
                  </a:schemeClr>
                </a:solidFill>
                <a:effectLst/>
                <a:latin typeface="Times New Roman" panose="02020603050405020304" pitchFamily="18" charset="0"/>
                <a:ea typeface="Times New Roman" panose="02020603050405020304" pitchFamily="18" charset="0"/>
              </a:rPr>
              <a:t>nhiều</a:t>
            </a:r>
            <a:r>
              <a:rPr lang="en-US" sz="1800" dirty="0">
                <a:solidFill>
                  <a:schemeClr val="bg1">
                    <a:lumMod val="75000"/>
                  </a:schemeClr>
                </a:solidFill>
                <a:effectLst/>
                <a:latin typeface="Times New Roman" panose="02020603050405020304" pitchFamily="18" charset="0"/>
                <a:ea typeface="Times New Roman" panose="02020603050405020304" pitchFamily="18" charset="0"/>
              </a:rPr>
              <a:t>.</a:t>
            </a:r>
          </a:p>
          <a:p>
            <a:pPr marL="342900" indent="-342900" algn="l">
              <a:lnSpc>
                <a:spcPts val="2500"/>
              </a:lnSpc>
              <a:buSzPct val="100000"/>
              <a:buChar char="•"/>
            </a:pPr>
            <a:endParaRPr lang="en-US" sz="1550"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1174</Words>
  <Application>Microsoft Office PowerPoint</Application>
  <PresentationFormat>Custom</PresentationFormat>
  <Paragraphs>107</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Raleway</vt:lpstr>
      <vt:lpstr>Times New Roman</vt:lpstr>
      <vt:lpstr>Prata</vt:lpstr>
      <vt:lpstr>Merriweather</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Nguyễn Minh Đức</cp:lastModifiedBy>
  <cp:revision>5</cp:revision>
  <dcterms:created xsi:type="dcterms:W3CDTF">2025-07-02T04:50:41Z</dcterms:created>
  <dcterms:modified xsi:type="dcterms:W3CDTF">2025-07-02T05:34:01Z</dcterms:modified>
</cp:coreProperties>
</file>